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31"/>
  </p:notesMasterIdLst>
  <p:handoutMasterIdLst>
    <p:handoutMasterId r:id="rId32"/>
  </p:handoutMasterIdLst>
  <p:sldIdLst>
    <p:sldId id="746" r:id="rId3"/>
    <p:sldId id="1089" r:id="rId4"/>
    <p:sldId id="1103" r:id="rId5"/>
    <p:sldId id="1106" r:id="rId6"/>
    <p:sldId id="1104" r:id="rId7"/>
    <p:sldId id="1105" r:id="rId8"/>
    <p:sldId id="1107" r:id="rId9"/>
    <p:sldId id="1121" r:id="rId10"/>
    <p:sldId id="1109" r:id="rId11"/>
    <p:sldId id="1112" r:id="rId12"/>
    <p:sldId id="1108" r:id="rId13"/>
    <p:sldId id="1111" r:id="rId14"/>
    <p:sldId id="1115" r:id="rId15"/>
    <p:sldId id="1114" r:id="rId16"/>
    <p:sldId id="1113" r:id="rId17"/>
    <p:sldId id="1118" r:id="rId18"/>
    <p:sldId id="1117" r:id="rId19"/>
    <p:sldId id="1124" r:id="rId20"/>
    <p:sldId id="1119" r:id="rId21"/>
    <p:sldId id="1120" r:id="rId22"/>
    <p:sldId id="1123" r:id="rId23"/>
    <p:sldId id="1125" r:id="rId24"/>
    <p:sldId id="1129" r:id="rId25"/>
    <p:sldId id="1128" r:id="rId26"/>
    <p:sldId id="1131" r:id="rId27"/>
    <p:sldId id="1130" r:id="rId28"/>
    <p:sldId id="1082" r:id="rId29"/>
    <p:sldId id="1132" r:id="rId30"/>
  </p:sldIdLst>
  <p:sldSz cx="9144000" cy="5143500" type="screen16x9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221CDC-4E2A-4ECB-A71B-CE5FB74A99EE}">
          <p14:sldIdLst>
            <p14:sldId id="746"/>
            <p14:sldId id="1089"/>
            <p14:sldId id="1103"/>
            <p14:sldId id="1106"/>
            <p14:sldId id="1104"/>
            <p14:sldId id="1105"/>
            <p14:sldId id="1107"/>
            <p14:sldId id="1121"/>
            <p14:sldId id="1109"/>
            <p14:sldId id="1112"/>
            <p14:sldId id="1108"/>
            <p14:sldId id="1111"/>
            <p14:sldId id="1115"/>
            <p14:sldId id="1114"/>
            <p14:sldId id="1113"/>
            <p14:sldId id="1118"/>
            <p14:sldId id="1117"/>
            <p14:sldId id="1124"/>
            <p14:sldId id="1119"/>
            <p14:sldId id="1120"/>
            <p14:sldId id="1123"/>
            <p14:sldId id="1125"/>
            <p14:sldId id="1129"/>
            <p14:sldId id="1128"/>
            <p14:sldId id="1131"/>
            <p14:sldId id="1130"/>
            <p14:sldId id="1082"/>
            <p14:sldId id="11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9" userDrawn="1">
          <p15:clr>
            <a:srgbClr val="A4A3A4"/>
          </p15:clr>
        </p15:guide>
        <p15:guide id="2" pos="528" userDrawn="1">
          <p15:clr>
            <a:srgbClr val="A4A3A4"/>
          </p15:clr>
        </p15:guide>
        <p15:guide id="4" orient="horz" pos="1302" userDrawn="1">
          <p15:clr>
            <a:srgbClr val="A4A3A4"/>
          </p15:clr>
        </p15:guide>
        <p15:guide id="5" pos="5579" userDrawn="1">
          <p15:clr>
            <a:srgbClr val="A4A3A4"/>
          </p15:clr>
        </p15:guide>
        <p15:guide id="6" pos="5184" userDrawn="1">
          <p15:clr>
            <a:srgbClr val="A4A3A4"/>
          </p15:clr>
        </p15:guide>
        <p15:guide id="7" pos="2268" userDrawn="1">
          <p15:clr>
            <a:srgbClr val="A4A3A4"/>
          </p15:clr>
        </p15:guide>
        <p15:guide id="8" orient="horz" pos="26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FF0066"/>
    <a:srgbClr val="C0C0C0"/>
    <a:srgbClr val="FA67D9"/>
    <a:srgbClr val="0F43F4"/>
    <a:srgbClr val="9E480E"/>
    <a:srgbClr val="FF0000"/>
    <a:srgbClr val="70AD47"/>
    <a:srgbClr val="ED7D31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9" autoAdjust="0"/>
    <p:restoredTop sz="96807" autoAdjust="0"/>
  </p:normalViewPr>
  <p:slideViewPr>
    <p:cSldViewPr snapToGrid="0" showGuides="1">
      <p:cViewPr varScale="1">
        <p:scale>
          <a:sx n="132" d="100"/>
          <a:sy n="132" d="100"/>
        </p:scale>
        <p:origin x="144" y="192"/>
      </p:cViewPr>
      <p:guideLst>
        <p:guide orient="horz" pos="849"/>
        <p:guide pos="528"/>
        <p:guide orient="horz" pos="1302"/>
        <p:guide pos="5579"/>
        <p:guide pos="5184"/>
        <p:guide pos="2268"/>
        <p:guide orient="horz" pos="2604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F22612-972C-4587-9898-887CB845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4EDAD-246C-48F0-A797-8274AFE8C7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5264D-DF8D-4317-85B8-C70E673BF94C}" type="datetimeFigureOut">
              <a:rPr lang="en-CH" smtClean="0"/>
              <a:t>20.03.2025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9172C-C503-4653-914D-416CDEEBC6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ACS Spring 2025 | CINF &amp; COMP | Machine Learning in Chemistry</a:t>
            </a:r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EB5A8-1BEF-4DDF-8251-2C412EB655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3F798-49AF-408B-A7D2-4E3A89C49D1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157013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A6461-5CCB-4372-BB9B-313F412C941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DA9AE-610D-4053-9669-EC2C17657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483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344D05-DFE6-4A93-8B9F-89282135372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61975" y="879475"/>
            <a:ext cx="7800975" cy="4387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491A7-D755-4743-BF72-05F82E524B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</p:spTree>
    <p:extLst>
      <p:ext uri="{BB962C8B-B14F-4D97-AF65-F5344CB8AC3E}">
        <p14:creationId xmlns:p14="http://schemas.microsoft.com/office/powerpoint/2010/main" val="421890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26603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5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0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57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6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6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6980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54431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35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67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7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7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7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7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9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964916"/>
            <a:ext cx="9144000" cy="178594"/>
          </a:xfrm>
          <a:prstGeom prst="rect">
            <a:avLst/>
          </a:prstGeom>
          <a:solidFill>
            <a:srgbClr val="000080"/>
          </a:solidFill>
          <a:ln w="12700">
            <a:solidFill>
              <a:srgbClr val="00206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13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435644" y="4900326"/>
            <a:ext cx="354456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CH" sz="1300">
                <a:solidFill>
                  <a:srgbClr val="FFFFFF"/>
                </a:solidFill>
                <a:cs typeface="Arial" pitchFamily="34" charset="0"/>
              </a:rPr>
              <a:t>UniGE, Life Sciences Mass Spectrometry  </a:t>
            </a:r>
            <a:fld id="{78BE4974-E687-4B57-BABE-78E58924BBA0}" type="slidenum">
              <a:rPr lang="de-CH" sz="1300">
                <a:solidFill>
                  <a:srgbClr val="FFFFFF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</p:sldLayoutIdLst>
  <p:transition/>
  <p:hf sldNum="0" hdr="0" dt="0"/>
  <p:txStyles>
    <p:titleStyle>
      <a:lvl1pPr algn="ctr" defTabSz="428583" rtl="0" eaLnBrk="1" fontAlgn="base" hangingPunct="1">
        <a:spcBef>
          <a:spcPct val="0"/>
        </a:spcBef>
        <a:spcAft>
          <a:spcPct val="0"/>
        </a:spcAft>
        <a:defRPr sz="1800" b="0" i="0">
          <a:solidFill>
            <a:schemeClr val="tx1"/>
          </a:solidFill>
          <a:latin typeface="+mj-lt"/>
          <a:ea typeface="+mj-ea"/>
          <a:cs typeface="+mj-cs"/>
        </a:defRPr>
      </a:lvl1pPr>
      <a:lvl2pPr algn="l" defTabSz="428583" rtl="0" eaLnBrk="1" fontAlgn="base" hangingPunct="1">
        <a:spcBef>
          <a:spcPct val="0"/>
        </a:spcBef>
        <a:spcAft>
          <a:spcPct val="0"/>
        </a:spcAft>
        <a:defRPr sz="1350" b="1" i="1">
          <a:solidFill>
            <a:srgbClr val="330099"/>
          </a:solidFill>
          <a:latin typeface="Arial" charset="0"/>
        </a:defRPr>
      </a:lvl2pPr>
      <a:lvl3pPr algn="l" defTabSz="428583" rtl="0" eaLnBrk="1" fontAlgn="base" hangingPunct="1">
        <a:spcBef>
          <a:spcPct val="0"/>
        </a:spcBef>
        <a:spcAft>
          <a:spcPct val="0"/>
        </a:spcAft>
        <a:defRPr sz="1350" b="1" i="1">
          <a:solidFill>
            <a:srgbClr val="330099"/>
          </a:solidFill>
          <a:latin typeface="Arial" charset="0"/>
        </a:defRPr>
      </a:lvl3pPr>
      <a:lvl4pPr algn="l" defTabSz="428583" rtl="0" eaLnBrk="1" fontAlgn="base" hangingPunct="1">
        <a:spcBef>
          <a:spcPct val="0"/>
        </a:spcBef>
        <a:spcAft>
          <a:spcPct val="0"/>
        </a:spcAft>
        <a:defRPr sz="1350" b="1" i="1">
          <a:solidFill>
            <a:srgbClr val="330099"/>
          </a:solidFill>
          <a:latin typeface="Arial" charset="0"/>
        </a:defRPr>
      </a:lvl4pPr>
      <a:lvl5pPr algn="l" defTabSz="428583" rtl="0" eaLnBrk="1" fontAlgn="base" hangingPunct="1">
        <a:spcBef>
          <a:spcPct val="0"/>
        </a:spcBef>
        <a:spcAft>
          <a:spcPct val="0"/>
        </a:spcAft>
        <a:defRPr sz="1350" b="1" i="1">
          <a:solidFill>
            <a:srgbClr val="330099"/>
          </a:solidFill>
          <a:latin typeface="Arial" charset="0"/>
        </a:defRPr>
      </a:lvl5pPr>
      <a:lvl6pPr marL="257150" algn="l" defTabSz="428583" rtl="0" eaLnBrk="1" fontAlgn="base" hangingPunct="1">
        <a:spcBef>
          <a:spcPct val="0"/>
        </a:spcBef>
        <a:spcAft>
          <a:spcPct val="0"/>
        </a:spcAft>
        <a:defRPr sz="1350" b="1" i="1">
          <a:solidFill>
            <a:srgbClr val="330099"/>
          </a:solidFill>
          <a:latin typeface="Arial" charset="0"/>
        </a:defRPr>
      </a:lvl6pPr>
      <a:lvl7pPr marL="514300" algn="l" defTabSz="428583" rtl="0" eaLnBrk="1" fontAlgn="base" hangingPunct="1">
        <a:spcBef>
          <a:spcPct val="0"/>
        </a:spcBef>
        <a:spcAft>
          <a:spcPct val="0"/>
        </a:spcAft>
        <a:defRPr sz="1350" b="1" i="1">
          <a:solidFill>
            <a:srgbClr val="330099"/>
          </a:solidFill>
          <a:latin typeface="Arial" charset="0"/>
        </a:defRPr>
      </a:lvl7pPr>
      <a:lvl8pPr marL="771449" algn="l" defTabSz="428583" rtl="0" eaLnBrk="1" fontAlgn="base" hangingPunct="1">
        <a:spcBef>
          <a:spcPct val="0"/>
        </a:spcBef>
        <a:spcAft>
          <a:spcPct val="0"/>
        </a:spcAft>
        <a:defRPr sz="1350" b="1" i="1">
          <a:solidFill>
            <a:srgbClr val="330099"/>
          </a:solidFill>
          <a:latin typeface="Arial" charset="0"/>
        </a:defRPr>
      </a:lvl8pPr>
      <a:lvl9pPr marL="1028598" algn="l" defTabSz="428583" rtl="0" eaLnBrk="1" fontAlgn="base" hangingPunct="1">
        <a:spcBef>
          <a:spcPct val="0"/>
        </a:spcBef>
        <a:spcAft>
          <a:spcPct val="0"/>
        </a:spcAft>
        <a:defRPr sz="1350" b="1" i="1">
          <a:solidFill>
            <a:srgbClr val="330099"/>
          </a:solidFill>
          <a:latin typeface="Arial" charset="0"/>
        </a:defRPr>
      </a:lvl9pPr>
    </p:titleStyle>
    <p:bodyStyle>
      <a:lvl1pPr marL="192863" indent="-192863" algn="l" defTabSz="428583" rtl="0" eaLnBrk="1" fontAlgn="base" hangingPunct="1">
        <a:spcBef>
          <a:spcPct val="20000"/>
        </a:spcBef>
        <a:spcAft>
          <a:spcPct val="0"/>
        </a:spcAft>
        <a:defRPr sz="1350">
          <a:solidFill>
            <a:srgbClr val="000000"/>
          </a:solidFill>
          <a:latin typeface="+mn-lt"/>
          <a:ea typeface="+mn-ea"/>
          <a:cs typeface="+mn-cs"/>
        </a:defRPr>
      </a:lvl1pPr>
      <a:lvl2pPr marL="465189" indent="-160719" algn="l" defTabSz="428583" rtl="0" eaLnBrk="1" fontAlgn="base" hangingPunct="1">
        <a:spcBef>
          <a:spcPct val="20000"/>
        </a:spcBef>
        <a:spcAft>
          <a:spcPct val="0"/>
        </a:spcAft>
        <a:buChar char="–"/>
        <a:defRPr sz="1575">
          <a:solidFill>
            <a:schemeClr val="tx1"/>
          </a:solidFill>
          <a:latin typeface="Times New Roman" pitchFamily="18" charset="0"/>
        </a:defRPr>
      </a:lvl2pPr>
      <a:lvl3pPr marL="694661" indent="-128576" algn="l" defTabSz="428583" rtl="0" eaLnBrk="1" fontAlgn="base" hangingPunct="1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Times New Roman" pitchFamily="18" charset="0"/>
        </a:defRPr>
      </a:lvl3pPr>
      <a:lvl4pPr marL="924131" indent="-128576" algn="l" defTabSz="428583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Times New Roman" pitchFamily="18" charset="0"/>
        </a:defRPr>
      </a:lvl4pPr>
      <a:lvl5pPr marL="1157172" indent="-128576" algn="l" defTabSz="428583" rtl="0" eaLnBrk="1" fontAlgn="base" hangingPunct="1">
        <a:spcBef>
          <a:spcPct val="20000"/>
        </a:spcBef>
        <a:spcAft>
          <a:spcPct val="0"/>
        </a:spcAft>
        <a:buChar char="•"/>
        <a:defRPr sz="1125">
          <a:solidFill>
            <a:schemeClr val="tx1"/>
          </a:solidFill>
          <a:latin typeface="Times New Roman" pitchFamily="18" charset="0"/>
        </a:defRPr>
      </a:lvl5pPr>
      <a:lvl6pPr marL="1414322" indent="-128576" algn="l" defTabSz="428583" rtl="0" eaLnBrk="1" fontAlgn="base" hangingPunct="1">
        <a:spcBef>
          <a:spcPct val="20000"/>
        </a:spcBef>
        <a:spcAft>
          <a:spcPct val="0"/>
        </a:spcAft>
        <a:buChar char="•"/>
        <a:defRPr sz="1125">
          <a:solidFill>
            <a:schemeClr val="tx1"/>
          </a:solidFill>
          <a:latin typeface="Times New Roman" pitchFamily="18" charset="0"/>
        </a:defRPr>
      </a:lvl6pPr>
      <a:lvl7pPr marL="1671470" indent="-128576" algn="l" defTabSz="428583" rtl="0" eaLnBrk="1" fontAlgn="base" hangingPunct="1">
        <a:spcBef>
          <a:spcPct val="20000"/>
        </a:spcBef>
        <a:spcAft>
          <a:spcPct val="0"/>
        </a:spcAft>
        <a:buChar char="•"/>
        <a:defRPr sz="1125">
          <a:solidFill>
            <a:schemeClr val="tx1"/>
          </a:solidFill>
          <a:latin typeface="Times New Roman" pitchFamily="18" charset="0"/>
        </a:defRPr>
      </a:lvl7pPr>
      <a:lvl8pPr marL="1928621" indent="-128576" algn="l" defTabSz="428583" rtl="0" eaLnBrk="1" fontAlgn="base" hangingPunct="1">
        <a:spcBef>
          <a:spcPct val="20000"/>
        </a:spcBef>
        <a:spcAft>
          <a:spcPct val="0"/>
        </a:spcAft>
        <a:buChar char="•"/>
        <a:defRPr sz="1125">
          <a:solidFill>
            <a:schemeClr val="tx1"/>
          </a:solidFill>
          <a:latin typeface="Times New Roman" pitchFamily="18" charset="0"/>
        </a:defRPr>
      </a:lvl8pPr>
      <a:lvl9pPr marL="2185771" indent="-128576" algn="l" defTabSz="428583" rtl="0" eaLnBrk="1" fontAlgn="base" hangingPunct="1">
        <a:spcBef>
          <a:spcPct val="20000"/>
        </a:spcBef>
        <a:spcAft>
          <a:spcPct val="0"/>
        </a:spcAft>
        <a:buChar char="•"/>
        <a:defRPr sz="1125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5143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50" algn="l" defTabSz="5143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00" algn="l" defTabSz="5143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449" algn="l" defTabSz="5143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98" algn="l" defTabSz="5143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747" algn="l" defTabSz="5143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896" algn="l" defTabSz="5143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045" algn="l" defTabSz="5143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195" algn="l" defTabSz="51430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ACS Spring 2025 | CINF &amp; COMP | Machine Learning in Chemistry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4F1C8-B334-4A52-9B48-4719FBA33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9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unige.ch/sciences/chiam/hopfgartner/en" TargetMode="External"/><Relationship Id="rId5" Type="http://schemas.openxmlformats.org/officeDocument/2006/relationships/hyperlink" Target="https://stepanstepanovic.github.io/public/html/index.htm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hemrxiv.org/engage/chemrxiv/article-details/678a6874fa469535b96764e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11" Type="http://schemas.openxmlformats.org/officeDocument/2006/relationships/image" Target="../media/image13.emf"/><Relationship Id="rId5" Type="http://schemas.openxmlformats.org/officeDocument/2006/relationships/image" Target="../media/image8.emf"/><Relationship Id="rId10" Type="http://schemas.openxmlformats.org/officeDocument/2006/relationships/image" Target="../media/image17.png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0" y="4962527"/>
            <a:ext cx="9144000" cy="180975"/>
          </a:xfrm>
          <a:prstGeom prst="rect">
            <a:avLst/>
          </a:prstGeom>
          <a:solidFill>
            <a:srgbClr val="000080"/>
          </a:solidFill>
          <a:ln w="12700">
            <a:solidFill>
              <a:srgbClr val="00206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 sz="135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42" name="Picture 7" descr="logo LSMS col - 5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7716" y="163735"/>
            <a:ext cx="1901531" cy="57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5" name="Line 10"/>
          <p:cNvSpPr>
            <a:spLocks noChangeShapeType="1"/>
          </p:cNvSpPr>
          <p:nvPr/>
        </p:nvSpPr>
        <p:spPr bwMode="auto">
          <a:xfrm flipV="1">
            <a:off x="0" y="767954"/>
            <a:ext cx="914400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76385-C05A-4D3F-A9A1-C71C2F331E4C}"/>
              </a:ext>
            </a:extLst>
          </p:cNvPr>
          <p:cNvSpPr txBox="1"/>
          <p:nvPr/>
        </p:nvSpPr>
        <p:spPr>
          <a:xfrm>
            <a:off x="600263" y="1074514"/>
            <a:ext cx="8032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8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Integrative data science in mass spectrometry: connecting molecular structures with diverse MS behaviors</a:t>
            </a:r>
            <a:endParaRPr lang="en-US" sz="1600" dirty="0">
              <a:solidFill>
                <a:srgbClr val="00008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28D18B-299B-4A88-8575-7FA7567D5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63" y="3828487"/>
            <a:ext cx="813781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2" indent="-257162" algn="ctr" eaLnBrk="0" hangingPunct="0">
              <a:defRPr/>
            </a:pPr>
            <a:r>
              <a:rPr lang="de-CH" sz="1600" dirty="0">
                <a:latin typeface="Arial" pitchFamily="34" charset="0"/>
                <a:cs typeface="Arial" pitchFamily="34" charset="0"/>
              </a:rPr>
              <a:t> Life Sciences Mass </a:t>
            </a:r>
            <a:r>
              <a:rPr lang="de-CH" sz="1600" dirty="0" err="1">
                <a:latin typeface="Arial" pitchFamily="34" charset="0"/>
                <a:cs typeface="Arial" pitchFamily="34" charset="0"/>
              </a:rPr>
              <a:t>Spectrometry</a:t>
            </a:r>
            <a:r>
              <a:rPr lang="de-CH" sz="1600" dirty="0">
                <a:latin typeface="Arial" pitchFamily="34" charset="0"/>
                <a:cs typeface="Arial" pitchFamily="34" charset="0"/>
              </a:rPr>
              <a:t>, Department </a:t>
            </a:r>
            <a:r>
              <a:rPr lang="de-CH" sz="1600" dirty="0" err="1">
                <a:latin typeface="Arial" pitchFamily="34" charset="0"/>
                <a:cs typeface="Arial" pitchFamily="34" charset="0"/>
              </a:rPr>
              <a:t>of</a:t>
            </a:r>
            <a:r>
              <a:rPr lang="de-CH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de-CH" sz="1600" dirty="0" err="1">
                <a:latin typeface="Arial" pitchFamily="34" charset="0"/>
                <a:cs typeface="Arial" pitchFamily="34" charset="0"/>
              </a:rPr>
              <a:t>Inorganic</a:t>
            </a:r>
            <a:r>
              <a:rPr lang="de-CH" sz="1600" dirty="0">
                <a:latin typeface="Arial" pitchFamily="34" charset="0"/>
                <a:cs typeface="Arial" pitchFamily="34" charset="0"/>
              </a:rPr>
              <a:t> and Analytical Chemistry, University </a:t>
            </a:r>
            <a:r>
              <a:rPr lang="de-CH" sz="1600" dirty="0" err="1">
                <a:latin typeface="Arial" pitchFamily="34" charset="0"/>
                <a:cs typeface="Arial" pitchFamily="34" charset="0"/>
              </a:rPr>
              <a:t>of</a:t>
            </a:r>
            <a:r>
              <a:rPr lang="de-CH" sz="1600" dirty="0">
                <a:latin typeface="Arial" pitchFamily="34" charset="0"/>
                <a:cs typeface="Arial" pitchFamily="34" charset="0"/>
              </a:rPr>
              <a:t> Geneva </a:t>
            </a:r>
          </a:p>
          <a:p>
            <a:pPr marL="257162" indent="-257162" algn="ctr" eaLnBrk="0" hangingPunct="0">
              <a:defRPr/>
            </a:pPr>
            <a:r>
              <a:rPr lang="de-CH" sz="1600" dirty="0">
                <a:latin typeface="Arial" pitchFamily="34" charset="0"/>
                <a:cs typeface="Arial" pitchFamily="34" charset="0"/>
              </a:rPr>
              <a:t>24 Quai Ernest </a:t>
            </a:r>
            <a:r>
              <a:rPr lang="de-CH" sz="1600" dirty="0" err="1">
                <a:latin typeface="Arial" pitchFamily="34" charset="0"/>
                <a:cs typeface="Arial" pitchFamily="34" charset="0"/>
              </a:rPr>
              <a:t>Ansermet</a:t>
            </a:r>
            <a:r>
              <a:rPr lang="de-CH" sz="1600" dirty="0">
                <a:latin typeface="Arial" pitchFamily="34" charset="0"/>
                <a:cs typeface="Arial" pitchFamily="34" charset="0"/>
              </a:rPr>
              <a:t>, CH-1211 Geneva 4, </a:t>
            </a:r>
            <a:r>
              <a:rPr lang="de-CH" sz="1600" dirty="0" err="1">
                <a:latin typeface="Arial" pitchFamily="34" charset="0"/>
                <a:cs typeface="Arial" pitchFamily="34" charset="0"/>
              </a:rPr>
              <a:t>Switzerland</a:t>
            </a:r>
            <a:endParaRPr lang="de-CH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CB04C-8FF4-4520-85FB-52396AD63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613" y="2434353"/>
            <a:ext cx="75120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Stepan </a:t>
            </a:r>
            <a:r>
              <a:rPr lang="en-CH" sz="20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Stepanovic</a:t>
            </a:r>
            <a:r>
              <a:rPr lang="en-CH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and Gérard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Hopfgartner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5D9DD-B150-8A10-2795-8DC50744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35"/>
            <a:ext cx="2438400" cy="70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B8529D-05D1-4031-ACB2-1479982C1E0A}"/>
              </a:ext>
            </a:extLst>
          </p:cNvPr>
          <p:cNvSpPr/>
          <p:nvPr/>
        </p:nvSpPr>
        <p:spPr>
          <a:xfrm>
            <a:off x="1316334" y="3146809"/>
            <a:ext cx="2719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>
                <a:hlinkClick r:id="rId5"/>
              </a:rPr>
              <a:t>stepanstepanovic.github.io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54A04-6ABC-4E58-B887-4BF16E2CE073}"/>
              </a:ext>
            </a:extLst>
          </p:cNvPr>
          <p:cNvSpPr txBox="1"/>
          <p:nvPr/>
        </p:nvSpPr>
        <p:spPr>
          <a:xfrm>
            <a:off x="4281211" y="3118316"/>
            <a:ext cx="394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Life Science Mass Spectrometry, Geneva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4577292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Data-Driven Insights into Differential Ion Mobility (DMS):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E1872-378C-4E74-91A4-60D9F4D4C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" y="501668"/>
            <a:ext cx="9144000" cy="45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960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04E3D61-E7D1-4B46-9B3A-205095E0D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62525"/>
            <a:ext cx="9144000" cy="18097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0579FBE-9FF5-4699-9C0A-AB5FD8B0AE09}"/>
              </a:ext>
            </a:extLst>
          </p:cNvPr>
          <p:cNvSpPr txBox="1">
            <a:spLocks/>
          </p:cNvSpPr>
          <p:nvPr/>
        </p:nvSpPr>
        <p:spPr>
          <a:xfrm>
            <a:off x="4406935" y="4916090"/>
            <a:ext cx="4390007" cy="20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ACS Spring 2025 | CINF &amp; COMP | Machine Learning in Chemistry</a:t>
            </a:r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E75694A-30F7-4BEB-A190-04C909FCEE01}"/>
              </a:ext>
            </a:extLst>
          </p:cNvPr>
          <p:cNvSpPr txBox="1">
            <a:spLocks/>
          </p:cNvSpPr>
          <p:nvPr/>
        </p:nvSpPr>
        <p:spPr>
          <a:xfrm>
            <a:off x="8730136" y="4916090"/>
            <a:ext cx="208541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9EB785-10F8-4B61-8D12-DC77B1915640}" type="slidenum">
              <a:rPr lang="fr-FR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B0C88-B7B9-49E9-A61D-68EC38E9C2FA}"/>
              </a:ext>
            </a:extLst>
          </p:cNvPr>
          <p:cNvSpPr txBox="1"/>
          <p:nvPr/>
        </p:nvSpPr>
        <p:spPr>
          <a:xfrm>
            <a:off x="311337" y="703384"/>
            <a:ext cx="8191195" cy="170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(EtOH)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(IPA) with R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=0.81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between non-clustering modifier Cyclohexane and N</a:t>
            </a:r>
            <a:r>
              <a:rPr lang="en-US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R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=0.68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MW with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(cyclohexane),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(ACN), RT and TPSA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RT with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MW,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(ACN), proton affinity(Gb)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(IPA)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BB8ADF-D20C-418D-A894-1C00F9B31D56}"/>
                  </a:ext>
                </a:extLst>
              </p:cNvPr>
              <p:cNvSpPr txBox="1"/>
              <p:nvPr/>
            </p:nvSpPr>
            <p:spPr>
              <a:xfrm>
                <a:off x="377174" y="3201569"/>
                <a:ext cx="79150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= 1.72∙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𝑙𝑜𝑔𝑃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+ 0.035∙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+ 0.198∙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𝐺𝑏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+ 3.95,     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 = 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BB8ADF-D20C-418D-A894-1C00F9B31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74" y="3201569"/>
                <a:ext cx="7915045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6698C5-988D-4D83-961B-85D8A6C90B9A}"/>
                  </a:ext>
                </a:extLst>
              </p:cNvPr>
              <p:cNvSpPr txBox="1"/>
              <p:nvPr/>
            </p:nvSpPr>
            <p:spPr>
              <a:xfrm>
                <a:off x="493304" y="4001287"/>
                <a:ext cx="81911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= 1.64∙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𝑙𝑜𝑔𝑃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+ 0.042∙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 −0.004∙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𝐶𝑜𝑉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𝐼𝑃𝐴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 −4.1,     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 = 0.92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6698C5-988D-4D83-961B-85D8A6C90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4" y="4001287"/>
                <a:ext cx="819119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B76C4203-5E46-46F8-ADF9-F24C7AFAA110}"/>
              </a:ext>
            </a:extLst>
          </p:cNvPr>
          <p:cNvSpPr txBox="1">
            <a:spLocks/>
          </p:cNvSpPr>
          <p:nvPr/>
        </p:nvSpPr>
        <p:spPr>
          <a:xfrm>
            <a:off x="728174" y="219259"/>
            <a:ext cx="8154362" cy="59009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Data-Driven Insights into Differential Ion Mobility (DMS): </a:t>
            </a:r>
          </a:p>
        </p:txBody>
      </p:sp>
    </p:spTree>
    <p:extLst>
      <p:ext uri="{BB962C8B-B14F-4D97-AF65-F5344CB8AC3E}">
        <p14:creationId xmlns:p14="http://schemas.microsoft.com/office/powerpoint/2010/main" val="29015660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764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Data-Driven Insights into modifier assisted Differential Ion Mobility (DMS):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EB8E9-BC1C-4086-BF8F-8C1B0FB05A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74" y="452437"/>
            <a:ext cx="6381750" cy="4238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8849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Data-Driven Insights into Differential Ion Mobility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mDMS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1B1DFE6-EC47-4135-A646-D06F6F0E8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7F770A6-F0A0-414F-BB4F-7B5661642E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083154"/>
              </p:ext>
            </p:extLst>
          </p:nvPr>
        </p:nvGraphicFramePr>
        <p:xfrm>
          <a:off x="663190" y="444187"/>
          <a:ext cx="7132061" cy="305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355031" imgH="5294069" progId="ChemDraw.Document.6.0">
                  <p:embed/>
                </p:oleObj>
              </mc:Choice>
              <mc:Fallback>
                <p:oleObj name="CS ChemDraw Drawing" r:id="rId2" imgW="12355031" imgH="5294069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AF09F18-8D44-45CA-B079-07DFB04903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190" y="444187"/>
                        <a:ext cx="7132061" cy="3055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6FD313C-1344-4199-840A-79470934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64" y="477163"/>
            <a:ext cx="5406861" cy="298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634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Data-Driven Insights into Differential Ion Mobility (DMS):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96B1991-975A-4C26-A07D-D3A71D582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433323"/>
              </p:ext>
            </p:extLst>
          </p:nvPr>
        </p:nvGraphicFramePr>
        <p:xfrm>
          <a:off x="1448409" y="680313"/>
          <a:ext cx="594360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513099" imgH="4433068" progId="ChemDraw.Document.6.0">
                  <p:embed/>
                </p:oleObj>
              </mc:Choice>
              <mc:Fallback>
                <p:oleObj name="CS ChemDraw Drawing" r:id="rId2" imgW="7513099" imgH="44330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4BC37EB-A239-4BD3-91B7-54A305EA39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409" y="680313"/>
                        <a:ext cx="5943600" cy="350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38883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Data-Driven Insights into Differential Ion Mobility (DMS):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2D6B2-B267-406E-9B18-087F4A85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3" y="595508"/>
            <a:ext cx="7324333" cy="43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0598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Data-Driven Insights into Differential Ion Mobility (DMS):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A3FE0-4255-40B8-84E5-F5E8C8296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15" y="459204"/>
            <a:ext cx="8288121" cy="45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03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 Suppression for Peptides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6195E5-D131-46E0-AFE7-E02C40431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39859"/>
              </p:ext>
            </p:extLst>
          </p:nvPr>
        </p:nvGraphicFramePr>
        <p:xfrm>
          <a:off x="162745" y="992238"/>
          <a:ext cx="7886704" cy="12297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2919">
                  <a:extLst>
                    <a:ext uri="{9D8B030D-6E8A-4147-A177-3AD203B41FA5}">
                      <a16:colId xmlns:a16="http://schemas.microsoft.com/office/drawing/2014/main" val="2385183741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988421718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24663471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416540883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51508446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237700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22246119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40466457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822245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04426553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90597772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4413724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1729851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9983353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9862125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88058281"/>
                    </a:ext>
                  </a:extLst>
                </a:gridCol>
              </a:tblGrid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Peptide sequence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charge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N2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MeOH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IPA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ACN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TPSA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logP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MW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css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acid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NaN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basic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acidic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length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4487135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VCNQIEFLNTEFK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9.4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6.1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-4.6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-0.6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666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1583.8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421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49465699"/>
                  </a:ext>
                </a:extLst>
              </a:tr>
              <a:tr h="286131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 dirty="0">
                          <a:effectLst/>
                        </a:rPr>
                        <a:t>QAEELIQQEHADQAEIR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14.7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983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2007.0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544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34513789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DNFDIAEGVR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11.0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3.8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-17.1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-7.2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545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1134.5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348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31562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VNYNFEDETVR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10.9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4.4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-11.3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-4.2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1384.6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386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927746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HGFLEGR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18.9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4.8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-13.3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-4.6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370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-6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814.4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314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US" sz="6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1687561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6B4FB4-7D48-443B-B32E-A01F7220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5" y="2873547"/>
            <a:ext cx="7395667" cy="2051512"/>
          </a:xfrm>
          <a:prstGeom prst="rect">
            <a:avLst/>
          </a:prstGeom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6EE35EBA-7454-426F-8251-FCAF2687AA5F}"/>
              </a:ext>
            </a:extLst>
          </p:cNvPr>
          <p:cNvSpPr/>
          <p:nvPr/>
        </p:nvSpPr>
        <p:spPr bwMode="auto">
          <a:xfrm>
            <a:off x="7624709" y="2291531"/>
            <a:ext cx="424740" cy="746151"/>
          </a:xfrm>
          <a:prstGeom prst="curved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420AB2B-AAC0-448A-8F0F-79E14C4CE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731" y="2485826"/>
            <a:ext cx="1477291" cy="145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E4B401-DCE7-41DE-8AA2-D690D2F00D67}"/>
              </a:ext>
            </a:extLst>
          </p:cNvPr>
          <p:cNvSpPr txBox="1"/>
          <p:nvPr/>
        </p:nvSpPr>
        <p:spPr>
          <a:xfrm>
            <a:off x="2884875" y="452703"/>
            <a:ext cx="464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185 peptides with 6-20 AAs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033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 Suppression for Peptides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CF3E7-A1BC-4FB4-8908-747700EBA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2" y="623934"/>
            <a:ext cx="5036771" cy="4452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B81BF-BDA3-4784-B880-D16A4890CC07}"/>
              </a:ext>
            </a:extLst>
          </p:cNvPr>
          <p:cNvSpPr txBox="1"/>
          <p:nvPr/>
        </p:nvSpPr>
        <p:spPr>
          <a:xfrm>
            <a:off x="5689280" y="1124677"/>
            <a:ext cx="3405172" cy="3193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CSS, MW, charge, TPSA and peptide length </a:t>
            </a:r>
          </a:p>
          <a:p>
            <a:pPr lvl="0" algn="just">
              <a:lnSpc>
                <a:spcPct val="200000"/>
              </a:lnSpc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all intercorrelated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MW is very nicely correlated with the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>
              <a:lnSpc>
                <a:spcPct val="200000"/>
              </a:lnSpc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all polar modifiers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1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≈0 for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sz="11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vs MW/CCS/ peptide length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IPA) is correlated with both MeOH(R</a:t>
            </a:r>
            <a:r>
              <a:rPr lang="en-US" sz="11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=0.53) </a:t>
            </a:r>
          </a:p>
          <a:p>
            <a:pPr lvl="0" algn="just">
              <a:lnSpc>
                <a:spcPct val="200000"/>
              </a:lnSpc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ACN (R</a:t>
            </a:r>
            <a:r>
              <a:rPr lang="en-US" sz="11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=0.76)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absence of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 is nicely </a:t>
            </a:r>
          </a:p>
          <a:p>
            <a:pPr lvl="0" algn="just">
              <a:lnSpc>
                <a:spcPct val="200000"/>
              </a:lnSpc>
              <a:spcAft>
                <a:spcPts val="80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correlated with charge (R</a:t>
            </a:r>
            <a:r>
              <a:rPr lang="en-US" sz="11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=0.41)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82837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 Suppression for Peptides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D6F40-A8BE-4E2C-B68E-8A65CFCBA3D3}"/>
              </a:ext>
            </a:extLst>
          </p:cNvPr>
          <p:cNvSpPr txBox="1"/>
          <p:nvPr/>
        </p:nvSpPr>
        <p:spPr>
          <a:xfrm>
            <a:off x="291916" y="656949"/>
            <a:ext cx="8963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CoV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ranges: N</a:t>
            </a:r>
            <a:r>
              <a:rPr lang="en-US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(21.72V to 7.19V), MeOH (9.51V to -6.93V), IPA (-1.28V to -23.63V) and ACN (1.69V to -10.81V)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822FD-47FC-4DDB-9BA6-19311CF3C35A}"/>
              </a:ext>
            </a:extLst>
          </p:cNvPr>
          <p:cNvSpPr txBox="1"/>
          <p:nvPr/>
        </p:nvSpPr>
        <p:spPr>
          <a:xfrm>
            <a:off x="217304" y="1489659"/>
            <a:ext cx="8457142" cy="3404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features used are: peptide charge,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sz="12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TPSA, MW, number of basic AAs(base), number of Ser 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residuer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(ST), number of acidic sidechains (acid), and length of peptide. </a:t>
            </a:r>
          </a:p>
          <a:p>
            <a:pPr marL="171450" indent="-1714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caled and 5-fold cross validation </a:t>
            </a:r>
          </a:p>
          <a:p>
            <a:pPr marL="171450" indent="-1714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rid hyperparameter search for Support Vector, Decision Tree, Random Forest,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K-Nearest Neighbors (KNN), Logistic Regression and Ridge classifiers is performed and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compaired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“Logistic Regression CV” </a:t>
            </a:r>
          </a:p>
          <a:p>
            <a:pPr marL="171450" indent="-1714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ccuracy of 0.89, precision of 0.93, recall of 0.81, F1 score of 0.87, and an AUC-ROC of 0.90. 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importance: coefficient analysis, permutation feature importance, SHAP Values (peptide charge and three strongly related features describing peptide size: MW, TPSA and peptide length) and recursive feature elimination (RFE) -  basic amino acids count. 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437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04E3D61-E7D1-4B46-9B3A-205095E0D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62525"/>
            <a:ext cx="9144000" cy="18097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0579FBE-9FF5-4699-9C0A-AB5FD8B0AE09}"/>
              </a:ext>
            </a:extLst>
          </p:cNvPr>
          <p:cNvSpPr txBox="1">
            <a:spLocks/>
          </p:cNvSpPr>
          <p:nvPr/>
        </p:nvSpPr>
        <p:spPr>
          <a:xfrm>
            <a:off x="4406935" y="4916090"/>
            <a:ext cx="4390007" cy="20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ACS Spring 2025 | CINF &amp; COMP | Machine Learning in Chemistry</a:t>
            </a:r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E75694A-30F7-4BEB-A190-04C909FCEE01}"/>
              </a:ext>
            </a:extLst>
          </p:cNvPr>
          <p:cNvSpPr txBox="1">
            <a:spLocks/>
          </p:cNvSpPr>
          <p:nvPr/>
        </p:nvSpPr>
        <p:spPr>
          <a:xfrm>
            <a:off x="8730136" y="4916090"/>
            <a:ext cx="208541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9EB785-10F8-4B61-8D12-DC77B1915640}" type="slidenum">
              <a:rPr lang="fr-FR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7907D0-1A91-4B24-A85A-657CBD244387}"/>
              </a:ext>
            </a:extLst>
          </p:cNvPr>
          <p:cNvSpPr txBox="1">
            <a:spLocks/>
          </p:cNvSpPr>
          <p:nvPr/>
        </p:nvSpPr>
        <p:spPr>
          <a:xfrm>
            <a:off x="642580" y="461914"/>
            <a:ext cx="8154362" cy="38509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Outline 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Separation to Structure: Expanding Mass Spectrometry Capabilities from metabolites to peptides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Data-Driven Insights into Differential Ion Mobility (DMS): Selectivity &amp; Signal Suppression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Machine Learning in Fragmentation: Predicting CID, EAD &amp; UVPD Behavior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1819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 Suppression for Peptides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11845EB-9916-4BBA-B7AC-6D8A8FFBAE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318248"/>
              </p:ext>
            </p:extLst>
          </p:nvPr>
        </p:nvGraphicFramePr>
        <p:xfrm>
          <a:off x="279093" y="506652"/>
          <a:ext cx="8185709" cy="4569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8970098" imgH="10585405" progId="ChemDraw.Document.6.0">
                  <p:embed/>
                </p:oleObj>
              </mc:Choice>
              <mc:Fallback>
                <p:oleObj name="CS ChemDraw Drawing" r:id="rId2" imgW="18970098" imgH="10585405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89E15B1-9BDA-4DE5-9246-40AB874FB6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93" y="506652"/>
                        <a:ext cx="8185709" cy="45699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574667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49196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in Fragmentation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3FF9E-8620-4485-96A4-845685A42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74"/>
          <a:stretch/>
        </p:blipFill>
        <p:spPr>
          <a:xfrm>
            <a:off x="451237" y="540800"/>
            <a:ext cx="8116989" cy="44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0009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49196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in Fragmentation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6CFC12D-6D56-4BE8-A4A9-1472D46CD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62525"/>
            <a:ext cx="9144000" cy="18097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3E353EB-F246-4F90-9667-E676AD3AF23D}"/>
              </a:ext>
            </a:extLst>
          </p:cNvPr>
          <p:cNvSpPr txBox="1">
            <a:spLocks/>
          </p:cNvSpPr>
          <p:nvPr/>
        </p:nvSpPr>
        <p:spPr>
          <a:xfrm>
            <a:off x="5750351" y="4948464"/>
            <a:ext cx="3169591" cy="20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UniGE, Life Sciences Mass Spectrometry</a:t>
            </a:r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C627932-A019-4014-AE61-EC961C9E2F0C}"/>
              </a:ext>
            </a:extLst>
          </p:cNvPr>
          <p:cNvSpPr txBox="1">
            <a:spLocks/>
          </p:cNvSpPr>
          <p:nvPr/>
        </p:nvSpPr>
        <p:spPr>
          <a:xfrm>
            <a:off x="8730136" y="4916090"/>
            <a:ext cx="208541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9EB785-10F8-4B61-8D12-DC77B1915640}" type="slidenum">
              <a:rPr lang="fr-FR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s://proteowizard.sourceforge.io/img/proteowizard-logo.jpg">
            <a:extLst>
              <a:ext uri="{FF2B5EF4-FFF2-40B4-BE49-F238E27FC236}">
                <a16:creationId xmlns:a16="http://schemas.microsoft.com/office/drawing/2014/main" id="{9E017715-7B1B-432B-8168-3B0DB33B7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0" y="1194822"/>
            <a:ext cx="105727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8DE1D-60DF-453A-8FDE-1F496D22184B}"/>
              </a:ext>
            </a:extLst>
          </p:cNvPr>
          <p:cNvSpPr txBox="1"/>
          <p:nvPr/>
        </p:nvSpPr>
        <p:spPr>
          <a:xfrm>
            <a:off x="1377953" y="1245519"/>
            <a:ext cx="241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wiff</a:t>
            </a:r>
            <a:r>
              <a:rPr lang="en-US" dirty="0"/>
              <a:t>  or .wiff2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dirty="0" err="1"/>
              <a:t>mzML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AE31A-625D-4122-B5C6-7EDFA8FB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88" y="941033"/>
            <a:ext cx="5322867" cy="1805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1E549-C7A9-45DD-A728-95367B11B7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809"/>
          <a:stretch/>
        </p:blipFill>
        <p:spPr>
          <a:xfrm>
            <a:off x="7558793" y="439567"/>
            <a:ext cx="1523062" cy="358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2A2E42-2C91-4F01-AFC0-C2C71C24AC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157"/>
          <a:stretch/>
        </p:blipFill>
        <p:spPr>
          <a:xfrm>
            <a:off x="241370" y="3302493"/>
            <a:ext cx="2066088" cy="130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C24F98-1242-4F3B-B03D-AFFAD8E52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042" y="3683072"/>
            <a:ext cx="3041813" cy="7141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EE40CE-57EE-4419-86D8-7B9689669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404" y="2600137"/>
            <a:ext cx="704850" cy="69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7BB82F-01B9-4FCD-9430-DEE3FC228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406" y="3699935"/>
            <a:ext cx="2643962" cy="680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3BD904-29E2-4FE0-B770-3DE44F7BD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2825" y="3062325"/>
            <a:ext cx="669175" cy="63761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85292F-9936-418B-82A7-6B365C831118}"/>
              </a:ext>
            </a:extLst>
          </p:cNvPr>
          <p:cNvSpPr/>
          <p:nvPr/>
        </p:nvSpPr>
        <p:spPr>
          <a:xfrm>
            <a:off x="2396359" y="3994406"/>
            <a:ext cx="37386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080F65-FF22-4A7D-AC06-9E5E247CDD69}"/>
              </a:ext>
            </a:extLst>
          </p:cNvPr>
          <p:cNvSpPr/>
          <p:nvPr/>
        </p:nvSpPr>
        <p:spPr>
          <a:xfrm>
            <a:off x="5585368" y="4017265"/>
            <a:ext cx="37386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7776329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49196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in Fragmentation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D2CC-AEA0-4943-9F2E-C204347A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66" y="2319481"/>
            <a:ext cx="419100" cy="39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0BF2C7-889E-4970-81F8-D620E81B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537" y="2313274"/>
            <a:ext cx="419100" cy="43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8DA6A-5F98-4B27-83C2-3DF6648C4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928" y="2303108"/>
            <a:ext cx="5334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BF94D-B7A9-4EAC-BC76-D758CDE4C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982" y="2410714"/>
            <a:ext cx="419100" cy="257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33668-1133-414D-88D0-DC61A153D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619" y="2389136"/>
            <a:ext cx="419100" cy="24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94CE07-7B46-4ACD-9FCF-9628CB382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147" y="2231419"/>
            <a:ext cx="447675" cy="49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504230-DD12-48B2-9B85-54CA6FB08D73}"/>
                  </a:ext>
                </a:extLst>
              </p:cNvPr>
              <p:cNvSpPr/>
              <p:nvPr/>
            </p:nvSpPr>
            <p:spPr>
              <a:xfrm>
                <a:off x="575774" y="2365797"/>
                <a:ext cx="7481151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5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1500" b="0" i="0" smtClean="0">
                          <a:latin typeface="Cambria Math" panose="02040503050406030204" pitchFamily="18" charset="0"/>
                        </a:rPr>
                        <m:t>=−0.32</m:t>
                      </m:r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sz="1500">
                          <a:latin typeface="Cambria Math" panose="02040503050406030204" pitchFamily="18" charset="0"/>
                        </a:rPr>
                        <m:t>1.1</m:t>
                      </m:r>
                      <m:r>
                        <a:rPr lang="en-US" sz="1500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·              </m:t>
                      </m:r>
                      <m:r>
                        <a:rPr lang="en-US" sz="15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>
                          <a:latin typeface="Cambria Math" panose="02040503050406030204" pitchFamily="18" charset="0"/>
                        </a:rPr>
                        <m:t>1.36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·            </m:t>
                      </m:r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sz="1500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sz="1500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500" b="0" i="0" smtClean="0">
                          <a:latin typeface="Cambria Math" panose="02040503050406030204" pitchFamily="18" charset="0"/>
                        </a:rPr>
                        <m:t>          +</m:t>
                      </m:r>
                      <m:r>
                        <a:rPr lang="en-US" sz="150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sz="1500" b="0" i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·              </m:t>
                      </m:r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sz="1500">
                          <a:latin typeface="Cambria Math" panose="02040503050406030204" pitchFamily="18" charset="0"/>
                        </a:rPr>
                        <m:t>0.61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500" b="0" i="0" smtClean="0">
                          <a:latin typeface="Cambria Math" panose="02040503050406030204" pitchFamily="18" charset="0"/>
                        </a:rPr>
                        <m:t>            +</m:t>
                      </m:r>
                      <m:r>
                        <a:rPr lang="en-US" sz="1500">
                          <a:latin typeface="Cambria Math" panose="02040503050406030204" pitchFamily="18" charset="0"/>
                        </a:rPr>
                        <m:t>1.1</m:t>
                      </m:r>
                      <m:r>
                        <a:rPr lang="en-US" sz="1500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·</m:t>
                      </m:r>
                    </m:oMath>
                  </m:oMathPara>
                </a14:m>
                <a:endParaRPr lang="en-CH" sz="15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504230-DD12-48B2-9B85-54CA6FB08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4" y="2365797"/>
                <a:ext cx="748115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9E2CA9-8876-40A8-B511-23E36F6D7EB0}"/>
              </a:ext>
            </a:extLst>
          </p:cNvPr>
          <p:cNvSpPr/>
          <p:nvPr/>
        </p:nvSpPr>
        <p:spPr>
          <a:xfrm>
            <a:off x="1252591" y="3075910"/>
            <a:ext cx="6386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Accuracy, Recall, Precision, F1 Score, ROC AUC ~ 0.71-0.75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6C13C-209B-4B92-BC64-82D15EDECF3C}"/>
              </a:ext>
            </a:extLst>
          </p:cNvPr>
          <p:cNvSpPr/>
          <p:nvPr/>
        </p:nvSpPr>
        <p:spPr>
          <a:xfrm>
            <a:off x="967364" y="3717141"/>
            <a:ext cx="7290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600" dirty="0"/>
              <a:t>When compared EAD vs combined CID spectra, we </a:t>
            </a:r>
            <a:r>
              <a:rPr lang="en-US" sz="1600" dirty="0"/>
              <a:t>obtain</a:t>
            </a:r>
            <a:r>
              <a:rPr lang="en-CH" sz="1600" dirty="0"/>
              <a:t> </a:t>
            </a:r>
            <a:r>
              <a:rPr lang="en-US" sz="1600" dirty="0"/>
              <a:t>redox</a:t>
            </a:r>
            <a:r>
              <a:rPr lang="en-CH" sz="1600" dirty="0"/>
              <a:t> active groups like </a:t>
            </a:r>
            <a:r>
              <a:rPr lang="en-CH" sz="1600" dirty="0" err="1"/>
              <a:t>Ar</a:t>
            </a:r>
            <a:r>
              <a:rPr lang="en-CH" sz="1600" dirty="0"/>
              <a:t>-Cl, OH, C=O…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08000D-0198-43C3-B7EF-DA48777FEE8A}"/>
              </a:ext>
            </a:extLst>
          </p:cNvPr>
          <p:cNvSpPr/>
          <p:nvPr/>
        </p:nvSpPr>
        <p:spPr>
          <a:xfrm>
            <a:off x="442165" y="848138"/>
            <a:ext cx="78945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compared  UVPD spectra and CID=15eV spectra,  unique UVPD peaks are detected in  101 analytes while  all peaks are also appearing in CID for 76 compounds </a:t>
            </a:r>
          </a:p>
        </p:txBody>
      </p:sp>
    </p:spTree>
    <p:extLst>
      <p:ext uri="{BB962C8B-B14F-4D97-AF65-F5344CB8AC3E}">
        <p14:creationId xmlns:p14="http://schemas.microsoft.com/office/powerpoint/2010/main" val="291133323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49196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in Fragmentation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C11D93-DE7D-4527-A93B-CBDF17DCFC09}"/>
              </a:ext>
            </a:extLst>
          </p:cNvPr>
          <p:cNvSpPr/>
          <p:nvPr/>
        </p:nvSpPr>
        <p:spPr>
          <a:xfrm>
            <a:off x="311290" y="81904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Flufenoxuron		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930D-2B79-4DE8-B2B0-F4DC82D1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239" y="537857"/>
            <a:ext cx="5764256" cy="158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37BC0-8EEF-4000-B096-895EDAF3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90" y="1675434"/>
            <a:ext cx="1626811" cy="560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FEE15-0DFE-4DEC-8E46-0A1829D7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803" y="494761"/>
            <a:ext cx="1184436" cy="11728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4163E5-B2CF-4B26-B22D-17B55792DB96}"/>
              </a:ext>
            </a:extLst>
          </p:cNvPr>
          <p:cNvSpPr/>
          <p:nvPr/>
        </p:nvSpPr>
        <p:spPr>
          <a:xfrm>
            <a:off x="503485" y="2991052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Pyriproxyfen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D829F-A9A3-4C9D-91DE-EFE4E3788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514" y="2631508"/>
            <a:ext cx="5830192" cy="158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E2093A-CBF6-4CAD-BACC-41933CB36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786" y="4356014"/>
            <a:ext cx="1471817" cy="738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8117CF-C1B8-4BD1-A561-71F4172D5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48" y="3579591"/>
            <a:ext cx="1709953" cy="5932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3C98C8-7791-4BF0-9292-F4B14B60FBB1}"/>
              </a:ext>
            </a:extLst>
          </p:cNvPr>
          <p:cNvSpPr/>
          <p:nvPr/>
        </p:nvSpPr>
        <p:spPr>
          <a:xfrm>
            <a:off x="6829347" y="1300935"/>
            <a:ext cx="927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9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[MH]</a:t>
            </a:r>
            <a:r>
              <a:rPr lang="en-US" baseline="30000" dirty="0">
                <a:solidFill>
                  <a:srgbClr val="9900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·</a:t>
            </a:r>
            <a:r>
              <a:rPr lang="en-US" baseline="30000" dirty="0">
                <a:solidFill>
                  <a:srgbClr val="99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dirty="0">
              <a:solidFill>
                <a:srgbClr val="99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A7744E-DBF0-44FE-9301-3F555E84AFC5}"/>
              </a:ext>
            </a:extLst>
          </p:cNvPr>
          <p:cNvSpPr/>
          <p:nvPr/>
        </p:nvSpPr>
        <p:spPr>
          <a:xfrm>
            <a:off x="7999900" y="3095496"/>
            <a:ext cx="927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E48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[MH]</a:t>
            </a:r>
            <a:r>
              <a:rPr lang="en-US" baseline="30000" dirty="0">
                <a:solidFill>
                  <a:srgbClr val="9E48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dirty="0">
              <a:solidFill>
                <a:srgbClr val="9E48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B39C9A-1842-4096-995B-CDD0DB4CCAEA}"/>
              </a:ext>
            </a:extLst>
          </p:cNvPr>
          <p:cNvSpPr/>
          <p:nvPr/>
        </p:nvSpPr>
        <p:spPr>
          <a:xfrm>
            <a:off x="8093881" y="799226"/>
            <a:ext cx="927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E48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[MH]</a:t>
            </a:r>
            <a:r>
              <a:rPr lang="en-US" baseline="30000" dirty="0">
                <a:solidFill>
                  <a:srgbClr val="9E48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dirty="0">
              <a:solidFill>
                <a:srgbClr val="9E48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C037BE-9669-4D66-ACF2-A34289FB8026}"/>
              </a:ext>
            </a:extLst>
          </p:cNvPr>
          <p:cNvSpPr/>
          <p:nvPr/>
        </p:nvSpPr>
        <p:spPr>
          <a:xfrm>
            <a:off x="6118189" y="2889027"/>
            <a:ext cx="927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9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[MH]</a:t>
            </a:r>
            <a:r>
              <a:rPr lang="en-US" baseline="30000" dirty="0">
                <a:solidFill>
                  <a:srgbClr val="9900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·</a:t>
            </a:r>
            <a:r>
              <a:rPr lang="en-US" baseline="30000" dirty="0">
                <a:solidFill>
                  <a:srgbClr val="99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dirty="0">
              <a:solidFill>
                <a:srgbClr val="99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364C48-216D-4309-8DBB-67D836EDD19D}"/>
              </a:ext>
            </a:extLst>
          </p:cNvPr>
          <p:cNvSpPr/>
          <p:nvPr/>
        </p:nvSpPr>
        <p:spPr bwMode="auto">
          <a:xfrm>
            <a:off x="1875803" y="1574758"/>
            <a:ext cx="502424" cy="92865"/>
          </a:xfrm>
          <a:prstGeom prst="roundRect">
            <a:avLst/>
          </a:prstGeom>
          <a:noFill/>
          <a:ln w="12700" cap="flat" cmpd="sng" algn="ctr">
            <a:solidFill>
              <a:srgbClr val="9E480E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BD8AC2-173B-4992-A7D0-54545BBFF40C}"/>
              </a:ext>
            </a:extLst>
          </p:cNvPr>
          <p:cNvSpPr/>
          <p:nvPr/>
        </p:nvSpPr>
        <p:spPr bwMode="auto">
          <a:xfrm>
            <a:off x="1670912" y="4992437"/>
            <a:ext cx="730902" cy="98663"/>
          </a:xfrm>
          <a:prstGeom prst="roundRect">
            <a:avLst/>
          </a:prstGeom>
          <a:noFill/>
          <a:ln w="12700" cap="flat" cmpd="sng" algn="ctr">
            <a:solidFill>
              <a:srgbClr val="9E480E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4B1199-5878-4869-998D-1867715E7612}"/>
              </a:ext>
            </a:extLst>
          </p:cNvPr>
          <p:cNvSpPr/>
          <p:nvPr/>
        </p:nvSpPr>
        <p:spPr bwMode="auto">
          <a:xfrm>
            <a:off x="1670912" y="4630316"/>
            <a:ext cx="730902" cy="98663"/>
          </a:xfrm>
          <a:prstGeom prst="roundRect">
            <a:avLst/>
          </a:prstGeom>
          <a:noFill/>
          <a:ln w="12700" cap="flat" cmpd="sng" algn="ctr">
            <a:solidFill>
              <a:srgbClr val="9900C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 dirty="0">
              <a:ln>
                <a:noFill/>
              </a:ln>
              <a:solidFill>
                <a:srgbClr val="9900CC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D9AD345-8634-4F9E-8D03-A88C9D83A98F}"/>
              </a:ext>
            </a:extLst>
          </p:cNvPr>
          <p:cNvSpPr/>
          <p:nvPr/>
        </p:nvSpPr>
        <p:spPr bwMode="auto">
          <a:xfrm>
            <a:off x="1875803" y="1278295"/>
            <a:ext cx="547892" cy="92865"/>
          </a:xfrm>
          <a:prstGeom prst="roundRect">
            <a:avLst/>
          </a:prstGeom>
          <a:noFill/>
          <a:ln w="12700" cap="flat" cmpd="sng" algn="ctr">
            <a:solidFill>
              <a:srgbClr val="9900C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 dirty="0">
              <a:ln>
                <a:noFill/>
              </a:ln>
              <a:solidFill>
                <a:srgbClr val="9900CC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9661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49196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in Fragmentation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113893-76B8-463D-B250-EDB1C33075D9}"/>
              </a:ext>
            </a:extLst>
          </p:cNvPr>
          <p:cNvSpPr/>
          <p:nvPr/>
        </p:nvSpPr>
        <p:spPr>
          <a:xfrm>
            <a:off x="209496" y="635764"/>
            <a:ext cx="84847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1) We need to obtain [MH]+ (protonate) all 170+ molecules</a:t>
            </a:r>
          </a:p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2) Optimize [MH]+ with some high level of theory,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then extract HOMO.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3) Freq on [MH]+ and opt/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[MH]·2+ in order to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 Gibbs free energy estimates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044A1-06D6-4B2D-9514-4D693710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71" y="1426094"/>
            <a:ext cx="2611933" cy="158819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3C5EE5-8973-4BFC-8B44-680358FD1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65098"/>
              </p:ext>
            </p:extLst>
          </p:nvPr>
        </p:nvGraphicFramePr>
        <p:xfrm>
          <a:off x="148703" y="3387334"/>
          <a:ext cx="8846594" cy="14755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7184">
                  <a:extLst>
                    <a:ext uri="{9D8B030D-6E8A-4147-A177-3AD203B41FA5}">
                      <a16:colId xmlns:a16="http://schemas.microsoft.com/office/drawing/2014/main" val="1371121154"/>
                    </a:ext>
                  </a:extLst>
                </a:gridCol>
                <a:gridCol w="757941">
                  <a:extLst>
                    <a:ext uri="{9D8B030D-6E8A-4147-A177-3AD203B41FA5}">
                      <a16:colId xmlns:a16="http://schemas.microsoft.com/office/drawing/2014/main" val="1961337143"/>
                    </a:ext>
                  </a:extLst>
                </a:gridCol>
                <a:gridCol w="757941">
                  <a:extLst>
                    <a:ext uri="{9D8B030D-6E8A-4147-A177-3AD203B41FA5}">
                      <a16:colId xmlns:a16="http://schemas.microsoft.com/office/drawing/2014/main" val="1753103040"/>
                    </a:ext>
                  </a:extLst>
                </a:gridCol>
                <a:gridCol w="757941">
                  <a:extLst>
                    <a:ext uri="{9D8B030D-6E8A-4147-A177-3AD203B41FA5}">
                      <a16:colId xmlns:a16="http://schemas.microsoft.com/office/drawing/2014/main" val="2349064130"/>
                    </a:ext>
                  </a:extLst>
                </a:gridCol>
                <a:gridCol w="757941">
                  <a:extLst>
                    <a:ext uri="{9D8B030D-6E8A-4147-A177-3AD203B41FA5}">
                      <a16:colId xmlns:a16="http://schemas.microsoft.com/office/drawing/2014/main" val="1616240823"/>
                    </a:ext>
                  </a:extLst>
                </a:gridCol>
                <a:gridCol w="757941">
                  <a:extLst>
                    <a:ext uri="{9D8B030D-6E8A-4147-A177-3AD203B41FA5}">
                      <a16:colId xmlns:a16="http://schemas.microsoft.com/office/drawing/2014/main" val="2259464799"/>
                    </a:ext>
                  </a:extLst>
                </a:gridCol>
                <a:gridCol w="757941">
                  <a:extLst>
                    <a:ext uri="{9D8B030D-6E8A-4147-A177-3AD203B41FA5}">
                      <a16:colId xmlns:a16="http://schemas.microsoft.com/office/drawing/2014/main" val="3878277853"/>
                    </a:ext>
                  </a:extLst>
                </a:gridCol>
                <a:gridCol w="757941">
                  <a:extLst>
                    <a:ext uri="{9D8B030D-6E8A-4147-A177-3AD203B41FA5}">
                      <a16:colId xmlns:a16="http://schemas.microsoft.com/office/drawing/2014/main" val="1719322155"/>
                    </a:ext>
                  </a:extLst>
                </a:gridCol>
                <a:gridCol w="757941">
                  <a:extLst>
                    <a:ext uri="{9D8B030D-6E8A-4147-A177-3AD203B41FA5}">
                      <a16:colId xmlns:a16="http://schemas.microsoft.com/office/drawing/2014/main" val="4285275994"/>
                    </a:ext>
                  </a:extLst>
                </a:gridCol>
                <a:gridCol w="757941">
                  <a:extLst>
                    <a:ext uri="{9D8B030D-6E8A-4147-A177-3AD203B41FA5}">
                      <a16:colId xmlns:a16="http://schemas.microsoft.com/office/drawing/2014/main" val="2073394376"/>
                    </a:ext>
                  </a:extLst>
                </a:gridCol>
                <a:gridCol w="757941">
                  <a:extLst>
                    <a:ext uri="{9D8B030D-6E8A-4147-A177-3AD203B41FA5}">
                      <a16:colId xmlns:a16="http://schemas.microsoft.com/office/drawing/2014/main" val="3790651026"/>
                    </a:ext>
                  </a:extLst>
                </a:gridCol>
              </a:tblGrid>
              <a:tr h="550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effectLst/>
                        </a:rPr>
                        <a:t>Model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000" dirty="0">
                          <a:effectLst/>
                        </a:rPr>
                        <a:t>Train Accuracy</a:t>
                      </a:r>
                      <a:endParaRPr lang="en-CH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000" dirty="0">
                          <a:effectLst/>
                        </a:rPr>
                        <a:t>Train Recall</a:t>
                      </a:r>
                      <a:endParaRPr lang="en-CH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000" dirty="0">
                          <a:effectLst/>
                        </a:rPr>
                        <a:t>Train Precision</a:t>
                      </a:r>
                      <a:endParaRPr lang="en-CH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000" dirty="0">
                          <a:effectLst/>
                        </a:rPr>
                        <a:t>Train F1 Score</a:t>
                      </a:r>
                      <a:endParaRPr lang="en-CH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000" dirty="0">
                          <a:effectLst/>
                        </a:rPr>
                        <a:t>Train ROC AUC</a:t>
                      </a:r>
                      <a:endParaRPr lang="en-CH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000" dirty="0">
                          <a:effectLst/>
                        </a:rPr>
                        <a:t>Test Accuracy</a:t>
                      </a:r>
                      <a:endParaRPr lang="en-CH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000" dirty="0">
                          <a:effectLst/>
                        </a:rPr>
                        <a:t>Test Recall</a:t>
                      </a:r>
                      <a:endParaRPr lang="en-CH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000" dirty="0">
                          <a:effectLst/>
                        </a:rPr>
                        <a:t>Test Precision</a:t>
                      </a:r>
                      <a:endParaRPr lang="en-CH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000" dirty="0">
                          <a:effectLst/>
                        </a:rPr>
                        <a:t>Test F1 Score</a:t>
                      </a:r>
                      <a:endParaRPr lang="en-CH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000" dirty="0">
                          <a:effectLst/>
                        </a:rPr>
                        <a:t>Test ROC AUC</a:t>
                      </a:r>
                      <a:endParaRPr lang="en-CH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5662130"/>
                  </a:ext>
                </a:extLst>
              </a:tr>
              <a:tr h="3636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>
                          <a:effectLst/>
                        </a:rPr>
                        <a:t>Random Features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0.62</a:t>
                      </a:r>
                      <a:endParaRPr lang="en-CH" sz="1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0.62</a:t>
                      </a:r>
                      <a:endParaRPr lang="en-CH" sz="1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0.68</a:t>
                      </a:r>
                      <a:endParaRPr lang="en-CH" sz="1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0.59</a:t>
                      </a:r>
                      <a:endParaRPr lang="en-CH" sz="110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0.58</a:t>
                      </a:r>
                      <a:endParaRPr lang="en-CH" sz="1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0.52</a:t>
                      </a:r>
                      <a:endParaRPr lang="en-CH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0.52</a:t>
                      </a:r>
                      <a:endParaRPr lang="en-CH" sz="1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0.53</a:t>
                      </a:r>
                      <a:endParaRPr lang="en-CH" sz="1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0.48</a:t>
                      </a:r>
                      <a:endParaRPr lang="en-CH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0.42</a:t>
                      </a:r>
                      <a:endParaRPr lang="en-CH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298358"/>
                  </a:ext>
                </a:extLst>
              </a:tr>
              <a:tr h="198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Δ</a:t>
                      </a:r>
                      <a:r>
                        <a:rPr lang="en-CH" sz="1100" dirty="0">
                          <a:effectLst/>
                        </a:rPr>
                        <a:t>G Feature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0.93</a:t>
                      </a:r>
                      <a:endParaRPr lang="en-CH" sz="1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0.93</a:t>
                      </a:r>
                      <a:endParaRPr lang="en-CH" sz="1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0.93</a:t>
                      </a:r>
                      <a:endParaRPr lang="en-CH" sz="1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0.93</a:t>
                      </a:r>
                      <a:endParaRPr lang="en-CH" sz="1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0.95</a:t>
                      </a:r>
                      <a:endParaRPr lang="en-CH" sz="1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0.92</a:t>
                      </a:r>
                      <a:endParaRPr lang="en-CH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en-CH" sz="1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0.84</a:t>
                      </a:r>
                      <a:endParaRPr lang="en-CH" sz="1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0.81</a:t>
                      </a:r>
                      <a:endParaRPr lang="en-CH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0.81</a:t>
                      </a:r>
                      <a:endParaRPr lang="en-CH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9634033"/>
                  </a:ext>
                </a:extLst>
              </a:tr>
              <a:tr h="3636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>
                          <a:effectLst/>
                        </a:rPr>
                        <a:t>HOMO Feature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0.69</a:t>
                      </a:r>
                      <a:endParaRPr lang="en-CH" sz="110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0.69</a:t>
                      </a:r>
                      <a:endParaRPr lang="en-CH" sz="110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0.69</a:t>
                      </a:r>
                      <a:endParaRPr lang="en-CH" sz="110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0.69</a:t>
                      </a:r>
                      <a:endParaRPr lang="en-CH" sz="1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0.79</a:t>
                      </a:r>
                      <a:endParaRPr lang="en-CH" sz="1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0.72</a:t>
                      </a:r>
                      <a:endParaRPr lang="en-CH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0.67</a:t>
                      </a:r>
                      <a:endParaRPr lang="en-CH" sz="1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0.6</a:t>
                      </a:r>
                      <a:endParaRPr lang="en-CH" sz="1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</a:t>
                      </a:r>
                      <a:endParaRPr lang="en-CH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H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0.85</a:t>
                      </a:r>
                      <a:endParaRPr lang="en-CH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8729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44630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49196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F2DFA1-8745-4060-8CDA-128975D7E761}"/>
              </a:ext>
            </a:extLst>
          </p:cNvPr>
          <p:cNvSpPr txBox="1">
            <a:spLocks/>
          </p:cNvSpPr>
          <p:nvPr/>
        </p:nvSpPr>
        <p:spPr>
          <a:xfrm>
            <a:off x="349465" y="541151"/>
            <a:ext cx="8154362" cy="38509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Data science reveals key correlations between modifiers and molecular properties in DMS, identifying two major signal suppression mechanisms for small molecules.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Machine learning links peptide properties to proton transfer-induced MS signal suppression, enhancing our understanding of DMS behavior and improving peptide analysis.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Overlapping between CID, EAD, and UVPD fragmentation techniques for small molecule pesticides is clearly related to the FGs.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There is a significant correlations between the chemistry of small molecules and their molecular MS/MS behavior: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	unique UVPD peaks ~ absorption chromophores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	unique EAD peaks ~ redox FGs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	observation of [MH]·2+ in EAD spectra ~ EAD energy and [MH]·2+ instability</a:t>
            </a:r>
          </a:p>
        </p:txBody>
      </p:sp>
    </p:spTree>
    <p:extLst>
      <p:ext uri="{BB962C8B-B14F-4D97-AF65-F5344CB8AC3E}">
        <p14:creationId xmlns:p14="http://schemas.microsoft.com/office/powerpoint/2010/main" val="71101235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F5DA81-5C8F-406E-6F80-5A7A9FE182CE}"/>
              </a:ext>
            </a:extLst>
          </p:cNvPr>
          <p:cNvSpPr txBox="1">
            <a:spLocks/>
          </p:cNvSpPr>
          <p:nvPr/>
        </p:nvSpPr>
        <p:spPr>
          <a:xfrm>
            <a:off x="945492" y="218062"/>
            <a:ext cx="3105645" cy="34409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2400" kern="0"/>
              <a:t>Acknowledgments</a:t>
            </a:r>
            <a:endParaRPr lang="fr-CH" altLang="en-US" sz="2400" kern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C7E45B8-3D75-3375-DAA7-4B8E83150B77}"/>
              </a:ext>
            </a:extLst>
          </p:cNvPr>
          <p:cNvSpPr txBox="1"/>
          <p:nvPr/>
        </p:nvSpPr>
        <p:spPr>
          <a:xfrm>
            <a:off x="6394708" y="785953"/>
            <a:ext cx="1886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H" sz="1600" dirty="0">
                <a:latin typeface="Arial" panose="020B0604020202020204" pitchFamily="34" charset="0"/>
                <a:cs typeface="Arial" panose="020B0604020202020204" pitchFamily="34" charset="0"/>
              </a:rPr>
              <a:t>David </a:t>
            </a:r>
            <a:r>
              <a:rPr lang="fr-CH" sz="1600" dirty="0" err="1">
                <a:latin typeface="Arial" panose="020B0604020202020204" pitchFamily="34" charset="0"/>
                <a:cs typeface="Arial" panose="020B0604020202020204" pitchFamily="34" charset="0"/>
              </a:rPr>
              <a:t>Ruskic</a:t>
            </a:r>
            <a:endParaRPr lang="fr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H" sz="1600" dirty="0">
                <a:latin typeface="Arial" panose="020B0604020202020204" pitchFamily="34" charset="0"/>
                <a:cs typeface="Arial" panose="020B0604020202020204" pitchFamily="34" charset="0"/>
              </a:rPr>
              <a:t>Eliane </a:t>
            </a:r>
            <a:r>
              <a:rPr lang="fr-CH" sz="1600" dirty="0" err="1">
                <a:latin typeface="Arial" panose="020B0604020202020204" pitchFamily="34" charset="0"/>
                <a:cs typeface="Arial" panose="020B0604020202020204" pitchFamily="34" charset="0"/>
              </a:rPr>
              <a:t>Kuehn</a:t>
            </a:r>
            <a:endParaRPr lang="fr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H" sz="1600" dirty="0">
                <a:latin typeface="Arial" panose="020B0604020202020204" pitchFamily="34" charset="0"/>
                <a:cs typeface="Arial" panose="020B0604020202020204" pitchFamily="34" charset="0"/>
              </a:rPr>
              <a:t>Charlotte Jacquet</a:t>
            </a:r>
          </a:p>
          <a:p>
            <a:pPr algn="ctr"/>
            <a:r>
              <a:rPr lang="fr-CH" sz="1600" dirty="0">
                <a:latin typeface="Arial" panose="020B0604020202020204" pitchFamily="34" charset="0"/>
                <a:cs typeface="Arial" panose="020B0604020202020204" pitchFamily="34" charset="0"/>
              </a:rPr>
              <a:t>Piotr </a:t>
            </a:r>
            <a:r>
              <a:rPr lang="fr-CH" sz="1600" dirty="0" err="1">
                <a:latin typeface="Arial" panose="020B0604020202020204" pitchFamily="34" charset="0"/>
                <a:cs typeface="Arial" panose="020B0604020202020204" pitchFamily="34" charset="0"/>
              </a:rPr>
              <a:t>Sosnowski</a:t>
            </a:r>
            <a:endParaRPr lang="fr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H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Lysi</a:t>
            </a:r>
            <a:r>
              <a:rPr lang="fr-CH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Ekmekciu</a:t>
            </a:r>
            <a:endParaRPr lang="fr-CH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H" sz="1600" dirty="0">
                <a:latin typeface="Arial" panose="020B0604020202020204" pitchFamily="34" charset="0"/>
                <a:cs typeface="Arial" panose="020B0604020202020204" pitchFamily="34" charset="0"/>
              </a:rPr>
              <a:t>Patrick Mueller</a:t>
            </a:r>
          </a:p>
          <a:p>
            <a:pPr algn="ctr"/>
            <a:r>
              <a:rPr lang="fr-CH" sz="1600" dirty="0">
                <a:latin typeface="Arial" panose="020B0604020202020204" pitchFamily="34" charset="0"/>
                <a:cs typeface="Arial" panose="020B0604020202020204" pitchFamily="34" charset="0"/>
              </a:rPr>
              <a:t>Maria Girard</a:t>
            </a:r>
          </a:p>
          <a:p>
            <a:pPr algn="ctr"/>
            <a:r>
              <a:rPr lang="fr-CH" sz="1600" dirty="0" err="1">
                <a:latin typeface="Arial" panose="020B0604020202020204" pitchFamily="34" charset="0"/>
                <a:cs typeface="Arial" panose="020B0604020202020204" pitchFamily="34" charset="0"/>
              </a:rPr>
              <a:t>Xiaobo</a:t>
            </a:r>
            <a:r>
              <a:rPr lang="fr-CH" sz="1600" dirty="0">
                <a:latin typeface="Arial" panose="020B0604020202020204" pitchFamily="34" charset="0"/>
                <a:cs typeface="Arial" panose="020B0604020202020204" pitchFamily="34" charset="0"/>
              </a:rPr>
              <a:t> Tian</a:t>
            </a:r>
          </a:p>
          <a:p>
            <a:pPr algn="ctr"/>
            <a:r>
              <a:rPr lang="fr-CH" sz="1600" dirty="0">
                <a:latin typeface="Arial" panose="020B0604020202020204" pitchFamily="34" charset="0"/>
                <a:cs typeface="Arial" panose="020B0604020202020204" pitchFamily="34" charset="0"/>
              </a:rPr>
              <a:t>Quentin Rouchon</a:t>
            </a:r>
          </a:p>
          <a:p>
            <a:pPr algn="ctr"/>
            <a:r>
              <a:rPr lang="fr-CH" sz="1600" dirty="0">
                <a:latin typeface="Arial" panose="020B0604020202020204" pitchFamily="34" charset="0"/>
                <a:cs typeface="Arial" panose="020B0604020202020204" pitchFamily="34" charset="0"/>
              </a:rPr>
              <a:t>Gisela Gonzalez</a:t>
            </a:r>
          </a:p>
          <a:p>
            <a:pPr algn="ctr"/>
            <a:r>
              <a:rPr lang="fr-CH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Bandar </a:t>
            </a:r>
            <a:r>
              <a:rPr lang="fr-CH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Alghanem</a:t>
            </a:r>
            <a:endParaRPr lang="fr-CH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H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Romain Giraud</a:t>
            </a:r>
          </a:p>
        </p:txBody>
      </p:sp>
      <p:pic>
        <p:nvPicPr>
          <p:cNvPr id="6" name="Picture 5" descr="logo LSMS col - 500">
            <a:extLst>
              <a:ext uri="{FF2B5EF4-FFF2-40B4-BE49-F238E27FC236}">
                <a16:creationId xmlns:a16="http://schemas.microsoft.com/office/drawing/2014/main" id="{EAFFC447-B7AF-1BB3-F517-990A56B1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2256" y="385903"/>
            <a:ext cx="1316831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BE781-A40B-3A99-8207-DECA372B76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3" y="4110949"/>
            <a:ext cx="2884005" cy="473684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2EC113A2-AFF5-955E-72CD-FA0DE37E8845}"/>
              </a:ext>
            </a:extLst>
          </p:cNvPr>
          <p:cNvSpPr txBox="1"/>
          <p:nvPr/>
        </p:nvSpPr>
        <p:spPr>
          <a:xfrm>
            <a:off x="6486758" y="3845491"/>
            <a:ext cx="188607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CH" sz="1350" dirty="0"/>
          </a:p>
          <a:p>
            <a:pPr algn="ctr"/>
            <a:r>
              <a:rPr lang="fr-CH" sz="1500" dirty="0"/>
              <a:t>Ron Bonner</a:t>
            </a:r>
          </a:p>
        </p:txBody>
      </p:sp>
      <p:pic>
        <p:nvPicPr>
          <p:cNvPr id="15" name="Picture 14" descr="A group of people posing on a set of stairs&#10;&#10;Description automatically generated with medium confidence">
            <a:extLst>
              <a:ext uri="{FF2B5EF4-FFF2-40B4-BE49-F238E27FC236}">
                <a16:creationId xmlns:a16="http://schemas.microsoft.com/office/drawing/2014/main" id="{9B155AC0-E74F-115E-E2A0-323F095A86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t="12228" r="4295" b="22873"/>
          <a:stretch/>
        </p:blipFill>
        <p:spPr>
          <a:xfrm>
            <a:off x="425963" y="654117"/>
            <a:ext cx="5321695" cy="3272430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9DE74608-FE9A-4735-A74C-C065FE40D8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5" b="12517"/>
          <a:stretch/>
        </p:blipFill>
        <p:spPr>
          <a:xfrm>
            <a:off x="3779049" y="4018511"/>
            <a:ext cx="1276784" cy="8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301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5A800D-AA21-B5A4-B131-86C980A01209}"/>
              </a:ext>
            </a:extLst>
          </p:cNvPr>
          <p:cNvSpPr txBox="1"/>
          <p:nvPr/>
        </p:nvSpPr>
        <p:spPr>
          <a:xfrm>
            <a:off x="1186543" y="211567"/>
            <a:ext cx="69632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hlinkClick r:id="rId2"/>
              </a:rPr>
              <a:t>Enhanced Pesticide Screening in Wines and Juices by Column-Switching Liquid Chromatography-Tandem Mass Spectrometry Using Multiple Activation Methods</a:t>
            </a:r>
          </a:p>
          <a:p>
            <a:pPr>
              <a:buNone/>
            </a:pPr>
            <a:r>
              <a:rPr lang="en-US" dirty="0">
                <a:hlinkClick r:id="rId2"/>
              </a:rPr>
              <a:t>, Authors: Romain Giraud, J.C. Yves Le Blanc, Mircea Guna, Gérard Hopfgartner </a:t>
            </a:r>
          </a:p>
          <a:p>
            <a:pPr>
              <a:buNone/>
            </a:pPr>
            <a:r>
              <a:rPr lang="en-US" dirty="0">
                <a:hlinkClick r:id="rId2"/>
              </a:rPr>
              <a:t>Version 1 posted 20 January 2025 </a:t>
            </a:r>
          </a:p>
          <a:p>
            <a:pPr>
              <a:buNone/>
            </a:pPr>
            <a:r>
              <a:rPr lang="en-US" b="1" dirty="0"/>
              <a:t>Extract found to contain search terms</a:t>
            </a:r>
          </a:p>
          <a:p>
            <a:r>
              <a:rPr lang="en-US" dirty="0"/>
              <a:t>Yves Le Blanc2, Mircea Guna2, Gérard Hopfgartner1* 1Life Sciences Mass Spectrometry, Department of Inorganic and Analytical Chemistry, University of Geneva, 24 Quai Ernest Ansermet, CH-1205, Geneva 4, Switzerland 2SCIEX, Toronto, Ontario, Canada LC-MS/MS, column switching, pesticides, juice, wine, general screening, CID-EAD-UVPD ORCID: Romain Giraud: 0009-0006-8180-2874 ORCID: Gérard </a:t>
            </a:r>
            <a:r>
              <a:rPr lang="en-US" b="1" dirty="0"/>
              <a:t>Hopfgartner</a:t>
            </a:r>
            <a:r>
              <a:rPr lang="en-US" dirty="0"/>
              <a:t> : 0000-0002-9087-606X *Corresponding author: Gérard </a:t>
            </a:r>
            <a:r>
              <a:rPr lang="en-US" b="1" dirty="0"/>
              <a:t>Hopfgartner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61625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04E3D61-E7D1-4B46-9B3A-205095E0D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62525"/>
            <a:ext cx="9144000" cy="18097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0579FBE-9FF5-4699-9C0A-AB5FD8B0AE09}"/>
              </a:ext>
            </a:extLst>
          </p:cNvPr>
          <p:cNvSpPr txBox="1">
            <a:spLocks/>
          </p:cNvSpPr>
          <p:nvPr/>
        </p:nvSpPr>
        <p:spPr>
          <a:xfrm>
            <a:off x="4406935" y="4916090"/>
            <a:ext cx="4390007" cy="20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ACS Spring 2025 | CINF &amp; COMP | Machine Learning in Chemistry</a:t>
            </a:r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E75694A-30F7-4BEB-A190-04C909FCEE01}"/>
              </a:ext>
            </a:extLst>
          </p:cNvPr>
          <p:cNvSpPr txBox="1">
            <a:spLocks/>
          </p:cNvSpPr>
          <p:nvPr/>
        </p:nvSpPr>
        <p:spPr>
          <a:xfrm>
            <a:off x="8730136" y="4916090"/>
            <a:ext cx="208541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9EB785-10F8-4B61-8D12-DC77B1915640}" type="slidenum">
              <a:rPr lang="fr-FR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7907D0-1A91-4B24-A85A-657CBD244387}"/>
              </a:ext>
            </a:extLst>
          </p:cNvPr>
          <p:cNvSpPr txBox="1">
            <a:spLocks/>
          </p:cNvSpPr>
          <p:nvPr/>
        </p:nvSpPr>
        <p:spPr>
          <a:xfrm>
            <a:off x="485603" y="93596"/>
            <a:ext cx="8154362" cy="43473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Ion Mobility &amp; DMS Introduction</a:t>
            </a:r>
            <a:r>
              <a:rPr lang="en-US" dirty="0"/>
              <a:t> 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427686A-1BB1-4291-A9A4-D7BCFD9E4EE4}"/>
              </a:ext>
            </a:extLst>
          </p:cNvPr>
          <p:cNvSpPr txBox="1">
            <a:spLocks/>
          </p:cNvSpPr>
          <p:nvPr/>
        </p:nvSpPr>
        <p:spPr>
          <a:xfrm>
            <a:off x="28799" y="-16805"/>
            <a:ext cx="9131175" cy="48041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28604" rtl="0" eaLnBrk="1" fontAlgn="base" hangingPunct="1">
              <a:spcBef>
                <a:spcPct val="0"/>
              </a:spcBef>
              <a:spcAft>
                <a:spcPct val="0"/>
              </a:spcAft>
              <a:defRPr sz="18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2pPr>
            <a:lvl3pPr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3pPr>
            <a:lvl4pPr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4pPr>
            <a:lvl5pPr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5pPr>
            <a:lvl6pPr marL="257162"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6pPr>
            <a:lvl7pPr marL="514325"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7pPr>
            <a:lvl8pPr marL="771487"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8pPr>
            <a:lvl9pPr marL="1028649"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9pPr>
          </a:lstStyle>
          <a:p>
            <a:endParaRPr lang="en-US" sz="2400" kern="0" dirty="0">
              <a:latin typeface="Arial" charset="0"/>
              <a:cs typeface="Arial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0FB15-3D6F-4C3F-A844-912394756CAA}"/>
              </a:ext>
            </a:extLst>
          </p:cNvPr>
          <p:cNvSpPr txBox="1"/>
          <p:nvPr/>
        </p:nvSpPr>
        <p:spPr>
          <a:xfrm>
            <a:off x="41107" y="539074"/>
            <a:ext cx="1872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1. Time separation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058876-9AF8-4924-A98A-B64BE0CE93BB}"/>
              </a:ext>
            </a:extLst>
          </p:cNvPr>
          <p:cNvGrpSpPr/>
          <p:nvPr/>
        </p:nvGrpSpPr>
        <p:grpSpPr>
          <a:xfrm>
            <a:off x="335260" y="1695685"/>
            <a:ext cx="1284194" cy="331694"/>
            <a:chOff x="1606924" y="2236694"/>
            <a:chExt cx="1232647" cy="174811"/>
          </a:xfrm>
          <a:solidFill>
            <a:srgbClr val="C0C0C0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FACC5FD-0598-4B71-9CA0-66CDD16A915C}"/>
                </a:ext>
              </a:extLst>
            </p:cNvPr>
            <p:cNvSpPr/>
            <p:nvPr/>
          </p:nvSpPr>
          <p:spPr bwMode="auto">
            <a:xfrm>
              <a:off x="1658471" y="2274793"/>
              <a:ext cx="1120588" cy="98612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884D603-C976-4370-B002-882A23F4A855}"/>
                </a:ext>
              </a:extLst>
            </p:cNvPr>
            <p:cNvSpPr/>
            <p:nvPr/>
          </p:nvSpPr>
          <p:spPr bwMode="auto">
            <a:xfrm>
              <a:off x="2718547" y="2236694"/>
              <a:ext cx="121024" cy="17481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71F0F14-2D06-4EB9-B7E0-42F198723248}"/>
                </a:ext>
              </a:extLst>
            </p:cNvPr>
            <p:cNvSpPr/>
            <p:nvPr/>
          </p:nvSpPr>
          <p:spPr bwMode="auto">
            <a:xfrm>
              <a:off x="1606924" y="2236694"/>
              <a:ext cx="121024" cy="174811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F2E7F87-FEDA-4855-800E-A90F08ACCA6B}"/>
              </a:ext>
            </a:extLst>
          </p:cNvPr>
          <p:cNvSpPr txBox="1"/>
          <p:nvPr/>
        </p:nvSpPr>
        <p:spPr>
          <a:xfrm>
            <a:off x="304737" y="839354"/>
            <a:ext cx="1345240" cy="33855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Liquid phase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1C314C-DF57-4711-87EE-019703F6EAA7}"/>
              </a:ext>
            </a:extLst>
          </p:cNvPr>
          <p:cNvSpPr txBox="1"/>
          <p:nvPr/>
        </p:nvSpPr>
        <p:spPr>
          <a:xfrm>
            <a:off x="400917" y="2505853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Mobile phase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AA09CB-DEA1-41DC-8ACF-9F184251E7A0}"/>
              </a:ext>
            </a:extLst>
          </p:cNvPr>
          <p:cNvGrpSpPr/>
          <p:nvPr/>
        </p:nvGrpSpPr>
        <p:grpSpPr>
          <a:xfrm>
            <a:off x="416439" y="2802486"/>
            <a:ext cx="1121836" cy="1527941"/>
            <a:chOff x="541649" y="2741525"/>
            <a:chExt cx="1121836" cy="152794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DE59868-5C73-44F8-BE31-CEA275AF7A87}"/>
                </a:ext>
              </a:extLst>
            </p:cNvPr>
            <p:cNvGrpSpPr/>
            <p:nvPr/>
          </p:nvGrpSpPr>
          <p:grpSpPr>
            <a:xfrm>
              <a:off x="541649" y="2741525"/>
              <a:ext cx="1121836" cy="1527941"/>
              <a:chOff x="447022" y="2581835"/>
              <a:chExt cx="1315884" cy="1792234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5F49597A-74D9-4B4A-AEFC-1361DD0B1233}"/>
                  </a:ext>
                </a:extLst>
              </p:cNvPr>
              <p:cNvGrpSpPr/>
              <p:nvPr/>
            </p:nvGrpSpPr>
            <p:grpSpPr>
              <a:xfrm>
                <a:off x="447022" y="3123476"/>
                <a:ext cx="1315884" cy="1250593"/>
                <a:chOff x="209308" y="2536420"/>
                <a:chExt cx="2075329" cy="1972356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FF35885-8CF2-464A-9598-2A48B927A5FD}"/>
                    </a:ext>
                  </a:extLst>
                </p:cNvPr>
                <p:cNvSpPr/>
                <p:nvPr/>
              </p:nvSpPr>
              <p:spPr bwMode="auto">
                <a:xfrm>
                  <a:off x="980272" y="3314649"/>
                  <a:ext cx="528918" cy="418681"/>
                </a:xfrm>
                <a:prstGeom prst="ellipse">
                  <a:avLst/>
                </a:prstGeom>
                <a:solidFill>
                  <a:srgbClr val="C0C0C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84" name="Freeform 59">
                  <a:extLst>
                    <a:ext uri="{FF2B5EF4-FFF2-40B4-BE49-F238E27FC236}">
                      <a16:creationId xmlns:a16="http://schemas.microsoft.com/office/drawing/2014/main" id="{22EC63FE-D8AF-4D91-8692-F3D663DD82DB}"/>
                    </a:ext>
                  </a:extLst>
                </p:cNvPr>
                <p:cNvSpPr/>
                <p:nvPr/>
              </p:nvSpPr>
              <p:spPr bwMode="auto">
                <a:xfrm>
                  <a:off x="1509190" y="3438824"/>
                  <a:ext cx="775447" cy="115090"/>
                </a:xfrm>
                <a:custGeom>
                  <a:avLst/>
                  <a:gdLst>
                    <a:gd name="connsiteX0" fmla="*/ 0 w 1017494"/>
                    <a:gd name="connsiteY0" fmla="*/ 85165 h 85165"/>
                    <a:gd name="connsiteX1" fmla="*/ 26894 w 1017494"/>
                    <a:gd name="connsiteY1" fmla="*/ 76200 h 85165"/>
                    <a:gd name="connsiteX2" fmla="*/ 49306 w 1017494"/>
                    <a:gd name="connsiteY2" fmla="*/ 49306 h 85165"/>
                    <a:gd name="connsiteX3" fmla="*/ 62753 w 1017494"/>
                    <a:gd name="connsiteY3" fmla="*/ 44824 h 85165"/>
                    <a:gd name="connsiteX4" fmla="*/ 76200 w 1017494"/>
                    <a:gd name="connsiteY4" fmla="*/ 31377 h 85165"/>
                    <a:gd name="connsiteX5" fmla="*/ 89647 w 1017494"/>
                    <a:gd name="connsiteY5" fmla="*/ 26894 h 85165"/>
                    <a:gd name="connsiteX6" fmla="*/ 103094 w 1017494"/>
                    <a:gd name="connsiteY6" fmla="*/ 17930 h 85165"/>
                    <a:gd name="connsiteX7" fmla="*/ 121024 w 1017494"/>
                    <a:gd name="connsiteY7" fmla="*/ 22412 h 85165"/>
                    <a:gd name="connsiteX8" fmla="*/ 138953 w 1017494"/>
                    <a:gd name="connsiteY8" fmla="*/ 40341 h 85165"/>
                    <a:gd name="connsiteX9" fmla="*/ 179294 w 1017494"/>
                    <a:gd name="connsiteY9" fmla="*/ 62753 h 85165"/>
                    <a:gd name="connsiteX10" fmla="*/ 192741 w 1017494"/>
                    <a:gd name="connsiteY10" fmla="*/ 53788 h 85165"/>
                    <a:gd name="connsiteX11" fmla="*/ 206188 w 1017494"/>
                    <a:gd name="connsiteY11" fmla="*/ 49306 h 85165"/>
                    <a:gd name="connsiteX12" fmla="*/ 219635 w 1017494"/>
                    <a:gd name="connsiteY12" fmla="*/ 35859 h 85165"/>
                    <a:gd name="connsiteX13" fmla="*/ 259976 w 1017494"/>
                    <a:gd name="connsiteY13" fmla="*/ 13447 h 85165"/>
                    <a:gd name="connsiteX14" fmla="*/ 286871 w 1017494"/>
                    <a:gd name="connsiteY14" fmla="*/ 40341 h 85165"/>
                    <a:gd name="connsiteX15" fmla="*/ 295835 w 1017494"/>
                    <a:gd name="connsiteY15" fmla="*/ 53788 h 85165"/>
                    <a:gd name="connsiteX16" fmla="*/ 309282 w 1017494"/>
                    <a:gd name="connsiteY16" fmla="*/ 58271 h 85165"/>
                    <a:gd name="connsiteX17" fmla="*/ 336176 w 1017494"/>
                    <a:gd name="connsiteY17" fmla="*/ 71718 h 85165"/>
                    <a:gd name="connsiteX18" fmla="*/ 354106 w 1017494"/>
                    <a:gd name="connsiteY18" fmla="*/ 67235 h 85165"/>
                    <a:gd name="connsiteX19" fmla="*/ 363071 w 1017494"/>
                    <a:gd name="connsiteY19" fmla="*/ 49306 h 85165"/>
                    <a:gd name="connsiteX20" fmla="*/ 381000 w 1017494"/>
                    <a:gd name="connsiteY20" fmla="*/ 22412 h 85165"/>
                    <a:gd name="connsiteX21" fmla="*/ 381000 w 1017494"/>
                    <a:gd name="connsiteY21" fmla="*/ 22412 h 85165"/>
                    <a:gd name="connsiteX22" fmla="*/ 407894 w 1017494"/>
                    <a:gd name="connsiteY22" fmla="*/ 0 h 85165"/>
                    <a:gd name="connsiteX23" fmla="*/ 434788 w 1017494"/>
                    <a:gd name="connsiteY23" fmla="*/ 4483 h 85165"/>
                    <a:gd name="connsiteX24" fmla="*/ 439271 w 1017494"/>
                    <a:gd name="connsiteY24" fmla="*/ 17930 h 85165"/>
                    <a:gd name="connsiteX25" fmla="*/ 452718 w 1017494"/>
                    <a:gd name="connsiteY25" fmla="*/ 22412 h 85165"/>
                    <a:gd name="connsiteX26" fmla="*/ 457200 w 1017494"/>
                    <a:gd name="connsiteY26" fmla="*/ 35859 h 85165"/>
                    <a:gd name="connsiteX27" fmla="*/ 470647 w 1017494"/>
                    <a:gd name="connsiteY27" fmla="*/ 40341 h 85165"/>
                    <a:gd name="connsiteX28" fmla="*/ 484094 w 1017494"/>
                    <a:gd name="connsiteY28" fmla="*/ 49306 h 85165"/>
                    <a:gd name="connsiteX29" fmla="*/ 497541 w 1017494"/>
                    <a:gd name="connsiteY29" fmla="*/ 53788 h 85165"/>
                    <a:gd name="connsiteX30" fmla="*/ 515471 w 1017494"/>
                    <a:gd name="connsiteY30" fmla="*/ 62753 h 85165"/>
                    <a:gd name="connsiteX31" fmla="*/ 551329 w 1017494"/>
                    <a:gd name="connsiteY31" fmla="*/ 35859 h 85165"/>
                    <a:gd name="connsiteX32" fmla="*/ 560294 w 1017494"/>
                    <a:gd name="connsiteY32" fmla="*/ 22412 h 85165"/>
                    <a:gd name="connsiteX33" fmla="*/ 573741 w 1017494"/>
                    <a:gd name="connsiteY33" fmla="*/ 17930 h 85165"/>
                    <a:gd name="connsiteX34" fmla="*/ 600635 w 1017494"/>
                    <a:gd name="connsiteY34" fmla="*/ 4483 h 85165"/>
                    <a:gd name="connsiteX35" fmla="*/ 618565 w 1017494"/>
                    <a:gd name="connsiteY35" fmla="*/ 8965 h 85165"/>
                    <a:gd name="connsiteX36" fmla="*/ 649941 w 1017494"/>
                    <a:gd name="connsiteY36" fmla="*/ 40341 h 85165"/>
                    <a:gd name="connsiteX37" fmla="*/ 676835 w 1017494"/>
                    <a:gd name="connsiteY37" fmla="*/ 62753 h 85165"/>
                    <a:gd name="connsiteX38" fmla="*/ 690282 w 1017494"/>
                    <a:gd name="connsiteY38" fmla="*/ 67235 h 85165"/>
                    <a:gd name="connsiteX39" fmla="*/ 721659 w 1017494"/>
                    <a:gd name="connsiteY39" fmla="*/ 53788 h 85165"/>
                    <a:gd name="connsiteX40" fmla="*/ 744071 w 1017494"/>
                    <a:gd name="connsiteY40" fmla="*/ 35859 h 85165"/>
                    <a:gd name="connsiteX41" fmla="*/ 775447 w 1017494"/>
                    <a:gd name="connsiteY41" fmla="*/ 17930 h 85165"/>
                    <a:gd name="connsiteX42" fmla="*/ 802341 w 1017494"/>
                    <a:gd name="connsiteY42" fmla="*/ 4483 h 85165"/>
                    <a:gd name="connsiteX43" fmla="*/ 838200 w 1017494"/>
                    <a:gd name="connsiteY43" fmla="*/ 26894 h 85165"/>
                    <a:gd name="connsiteX44" fmla="*/ 851647 w 1017494"/>
                    <a:gd name="connsiteY44" fmla="*/ 31377 h 85165"/>
                    <a:gd name="connsiteX45" fmla="*/ 891988 w 1017494"/>
                    <a:gd name="connsiteY45" fmla="*/ 53788 h 85165"/>
                    <a:gd name="connsiteX46" fmla="*/ 918882 w 1017494"/>
                    <a:gd name="connsiteY46" fmla="*/ 67235 h 85165"/>
                    <a:gd name="connsiteX47" fmla="*/ 945776 w 1017494"/>
                    <a:gd name="connsiteY47" fmla="*/ 62753 h 85165"/>
                    <a:gd name="connsiteX48" fmla="*/ 986118 w 1017494"/>
                    <a:gd name="connsiteY48" fmla="*/ 31377 h 85165"/>
                    <a:gd name="connsiteX49" fmla="*/ 1013012 w 1017494"/>
                    <a:gd name="connsiteY49" fmla="*/ 17930 h 85165"/>
                    <a:gd name="connsiteX50" fmla="*/ 1017494 w 1017494"/>
                    <a:gd name="connsiteY50" fmla="*/ 17930 h 85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17494" h="85165">
                      <a:moveTo>
                        <a:pt x="0" y="85165"/>
                      </a:moveTo>
                      <a:cubicBezTo>
                        <a:pt x="8965" y="82177"/>
                        <a:pt x="18634" y="80789"/>
                        <a:pt x="26894" y="76200"/>
                      </a:cubicBezTo>
                      <a:cubicBezTo>
                        <a:pt x="54833" y="60678"/>
                        <a:pt x="27746" y="66553"/>
                        <a:pt x="49306" y="49306"/>
                      </a:cubicBezTo>
                      <a:cubicBezTo>
                        <a:pt x="52995" y="46355"/>
                        <a:pt x="58271" y="46318"/>
                        <a:pt x="62753" y="44824"/>
                      </a:cubicBezTo>
                      <a:cubicBezTo>
                        <a:pt x="67235" y="40342"/>
                        <a:pt x="70926" y="34893"/>
                        <a:pt x="76200" y="31377"/>
                      </a:cubicBezTo>
                      <a:cubicBezTo>
                        <a:pt x="80131" y="28756"/>
                        <a:pt x="85421" y="29007"/>
                        <a:pt x="89647" y="26894"/>
                      </a:cubicBezTo>
                      <a:cubicBezTo>
                        <a:pt x="94465" y="24485"/>
                        <a:pt x="98612" y="20918"/>
                        <a:pt x="103094" y="17930"/>
                      </a:cubicBezTo>
                      <a:cubicBezTo>
                        <a:pt x="109071" y="19424"/>
                        <a:pt x="115800" y="19147"/>
                        <a:pt x="121024" y="22412"/>
                      </a:cubicBezTo>
                      <a:cubicBezTo>
                        <a:pt x="128191" y="26891"/>
                        <a:pt x="132353" y="35061"/>
                        <a:pt x="138953" y="40341"/>
                      </a:cubicBezTo>
                      <a:cubicBezTo>
                        <a:pt x="160972" y="57957"/>
                        <a:pt x="159487" y="56151"/>
                        <a:pt x="179294" y="62753"/>
                      </a:cubicBezTo>
                      <a:cubicBezTo>
                        <a:pt x="183776" y="59765"/>
                        <a:pt x="187923" y="56197"/>
                        <a:pt x="192741" y="53788"/>
                      </a:cubicBezTo>
                      <a:cubicBezTo>
                        <a:pt x="196967" y="51675"/>
                        <a:pt x="202257" y="51927"/>
                        <a:pt x="206188" y="49306"/>
                      </a:cubicBezTo>
                      <a:cubicBezTo>
                        <a:pt x="211462" y="45790"/>
                        <a:pt x="214631" y="39751"/>
                        <a:pt x="219635" y="35859"/>
                      </a:cubicBezTo>
                      <a:cubicBezTo>
                        <a:pt x="242753" y="17879"/>
                        <a:pt x="239688" y="20211"/>
                        <a:pt x="259976" y="13447"/>
                      </a:cubicBezTo>
                      <a:cubicBezTo>
                        <a:pt x="268941" y="22412"/>
                        <a:pt x="279839" y="29792"/>
                        <a:pt x="286871" y="40341"/>
                      </a:cubicBezTo>
                      <a:cubicBezTo>
                        <a:pt x="289859" y="44823"/>
                        <a:pt x="291629" y="50423"/>
                        <a:pt x="295835" y="53788"/>
                      </a:cubicBezTo>
                      <a:cubicBezTo>
                        <a:pt x="299524" y="56740"/>
                        <a:pt x="305056" y="56158"/>
                        <a:pt x="309282" y="58271"/>
                      </a:cubicBezTo>
                      <a:cubicBezTo>
                        <a:pt x="344039" y="75649"/>
                        <a:pt x="302376" y="60450"/>
                        <a:pt x="336176" y="71718"/>
                      </a:cubicBezTo>
                      <a:cubicBezTo>
                        <a:pt x="342153" y="70224"/>
                        <a:pt x="349373" y="71179"/>
                        <a:pt x="354106" y="67235"/>
                      </a:cubicBezTo>
                      <a:cubicBezTo>
                        <a:pt x="359239" y="62957"/>
                        <a:pt x="359633" y="55036"/>
                        <a:pt x="363071" y="49306"/>
                      </a:cubicBezTo>
                      <a:cubicBezTo>
                        <a:pt x="368614" y="40067"/>
                        <a:pt x="375024" y="31377"/>
                        <a:pt x="381000" y="22412"/>
                      </a:cubicBezTo>
                      <a:lnTo>
                        <a:pt x="381000" y="22412"/>
                      </a:lnTo>
                      <a:cubicBezTo>
                        <a:pt x="399721" y="9931"/>
                        <a:pt x="390638" y="17256"/>
                        <a:pt x="407894" y="0"/>
                      </a:cubicBezTo>
                      <a:cubicBezTo>
                        <a:pt x="416859" y="1494"/>
                        <a:pt x="426897" y="-26"/>
                        <a:pt x="434788" y="4483"/>
                      </a:cubicBezTo>
                      <a:cubicBezTo>
                        <a:pt x="438890" y="6827"/>
                        <a:pt x="435930" y="14589"/>
                        <a:pt x="439271" y="17930"/>
                      </a:cubicBezTo>
                      <a:cubicBezTo>
                        <a:pt x="442612" y="21271"/>
                        <a:pt x="448236" y="20918"/>
                        <a:pt x="452718" y="22412"/>
                      </a:cubicBezTo>
                      <a:cubicBezTo>
                        <a:pt x="454212" y="26894"/>
                        <a:pt x="453859" y="32518"/>
                        <a:pt x="457200" y="35859"/>
                      </a:cubicBezTo>
                      <a:cubicBezTo>
                        <a:pt x="460541" y="39200"/>
                        <a:pt x="466421" y="38228"/>
                        <a:pt x="470647" y="40341"/>
                      </a:cubicBezTo>
                      <a:cubicBezTo>
                        <a:pt x="475465" y="42750"/>
                        <a:pt x="479276" y="46897"/>
                        <a:pt x="484094" y="49306"/>
                      </a:cubicBezTo>
                      <a:cubicBezTo>
                        <a:pt x="488320" y="51419"/>
                        <a:pt x="493198" y="51927"/>
                        <a:pt x="497541" y="53788"/>
                      </a:cubicBezTo>
                      <a:cubicBezTo>
                        <a:pt x="503683" y="56420"/>
                        <a:pt x="509494" y="59765"/>
                        <a:pt x="515471" y="62753"/>
                      </a:cubicBezTo>
                      <a:cubicBezTo>
                        <a:pt x="527424" y="53788"/>
                        <a:pt x="543041" y="48290"/>
                        <a:pt x="551329" y="35859"/>
                      </a:cubicBezTo>
                      <a:cubicBezTo>
                        <a:pt x="554317" y="31377"/>
                        <a:pt x="556087" y="25777"/>
                        <a:pt x="560294" y="22412"/>
                      </a:cubicBezTo>
                      <a:cubicBezTo>
                        <a:pt x="563983" y="19461"/>
                        <a:pt x="569259" y="19424"/>
                        <a:pt x="573741" y="17930"/>
                      </a:cubicBezTo>
                      <a:cubicBezTo>
                        <a:pt x="580541" y="13397"/>
                        <a:pt x="591355" y="4483"/>
                        <a:pt x="600635" y="4483"/>
                      </a:cubicBezTo>
                      <a:cubicBezTo>
                        <a:pt x="606796" y="4483"/>
                        <a:pt x="612588" y="7471"/>
                        <a:pt x="618565" y="8965"/>
                      </a:cubicBezTo>
                      <a:cubicBezTo>
                        <a:pt x="639115" y="39790"/>
                        <a:pt x="626273" y="32452"/>
                        <a:pt x="649941" y="40341"/>
                      </a:cubicBezTo>
                      <a:cubicBezTo>
                        <a:pt x="659853" y="50253"/>
                        <a:pt x="664355" y="56513"/>
                        <a:pt x="676835" y="62753"/>
                      </a:cubicBezTo>
                      <a:cubicBezTo>
                        <a:pt x="681061" y="64866"/>
                        <a:pt x="685800" y="65741"/>
                        <a:pt x="690282" y="67235"/>
                      </a:cubicBezTo>
                      <a:cubicBezTo>
                        <a:pt x="704000" y="63806"/>
                        <a:pt x="711340" y="64107"/>
                        <a:pt x="721659" y="53788"/>
                      </a:cubicBezTo>
                      <a:cubicBezTo>
                        <a:pt x="741933" y="33514"/>
                        <a:pt x="717893" y="44584"/>
                        <a:pt x="744071" y="35859"/>
                      </a:cubicBezTo>
                      <a:cubicBezTo>
                        <a:pt x="757578" y="26854"/>
                        <a:pt x="759520" y="24756"/>
                        <a:pt x="775447" y="17930"/>
                      </a:cubicBezTo>
                      <a:cubicBezTo>
                        <a:pt x="801426" y="6796"/>
                        <a:pt x="776501" y="21708"/>
                        <a:pt x="802341" y="4483"/>
                      </a:cubicBezTo>
                      <a:cubicBezTo>
                        <a:pt x="860992" y="27941"/>
                        <a:pt x="795150" y="-1807"/>
                        <a:pt x="838200" y="26894"/>
                      </a:cubicBezTo>
                      <a:cubicBezTo>
                        <a:pt x="842131" y="29515"/>
                        <a:pt x="847517" y="29082"/>
                        <a:pt x="851647" y="31377"/>
                      </a:cubicBezTo>
                      <a:cubicBezTo>
                        <a:pt x="897880" y="57062"/>
                        <a:pt x="861563" y="43647"/>
                        <a:pt x="891988" y="53788"/>
                      </a:cubicBezTo>
                      <a:cubicBezTo>
                        <a:pt x="898788" y="58321"/>
                        <a:pt x="909602" y="67235"/>
                        <a:pt x="918882" y="67235"/>
                      </a:cubicBezTo>
                      <a:cubicBezTo>
                        <a:pt x="927970" y="67235"/>
                        <a:pt x="936811" y="64247"/>
                        <a:pt x="945776" y="62753"/>
                      </a:cubicBezTo>
                      <a:cubicBezTo>
                        <a:pt x="966843" y="41687"/>
                        <a:pt x="953948" y="52824"/>
                        <a:pt x="986118" y="31377"/>
                      </a:cubicBezTo>
                      <a:cubicBezTo>
                        <a:pt x="999266" y="22612"/>
                        <a:pt x="998164" y="21642"/>
                        <a:pt x="1013012" y="17930"/>
                      </a:cubicBezTo>
                      <a:cubicBezTo>
                        <a:pt x="1014461" y="17568"/>
                        <a:pt x="1016000" y="17930"/>
                        <a:pt x="1017494" y="1793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85" name="Freeform 65">
                  <a:extLst>
                    <a:ext uri="{FF2B5EF4-FFF2-40B4-BE49-F238E27FC236}">
                      <a16:creationId xmlns:a16="http://schemas.microsoft.com/office/drawing/2014/main" id="{4F73452F-4DA6-41BB-919E-CF8AE45DA8BE}"/>
                    </a:ext>
                  </a:extLst>
                </p:cNvPr>
                <p:cNvSpPr/>
                <p:nvPr/>
              </p:nvSpPr>
              <p:spPr bwMode="auto">
                <a:xfrm>
                  <a:off x="209308" y="3465718"/>
                  <a:ext cx="775447" cy="115090"/>
                </a:xfrm>
                <a:custGeom>
                  <a:avLst/>
                  <a:gdLst>
                    <a:gd name="connsiteX0" fmla="*/ 0 w 1017494"/>
                    <a:gd name="connsiteY0" fmla="*/ 85165 h 85165"/>
                    <a:gd name="connsiteX1" fmla="*/ 26894 w 1017494"/>
                    <a:gd name="connsiteY1" fmla="*/ 76200 h 85165"/>
                    <a:gd name="connsiteX2" fmla="*/ 49306 w 1017494"/>
                    <a:gd name="connsiteY2" fmla="*/ 49306 h 85165"/>
                    <a:gd name="connsiteX3" fmla="*/ 62753 w 1017494"/>
                    <a:gd name="connsiteY3" fmla="*/ 44824 h 85165"/>
                    <a:gd name="connsiteX4" fmla="*/ 76200 w 1017494"/>
                    <a:gd name="connsiteY4" fmla="*/ 31377 h 85165"/>
                    <a:gd name="connsiteX5" fmla="*/ 89647 w 1017494"/>
                    <a:gd name="connsiteY5" fmla="*/ 26894 h 85165"/>
                    <a:gd name="connsiteX6" fmla="*/ 103094 w 1017494"/>
                    <a:gd name="connsiteY6" fmla="*/ 17930 h 85165"/>
                    <a:gd name="connsiteX7" fmla="*/ 121024 w 1017494"/>
                    <a:gd name="connsiteY7" fmla="*/ 22412 h 85165"/>
                    <a:gd name="connsiteX8" fmla="*/ 138953 w 1017494"/>
                    <a:gd name="connsiteY8" fmla="*/ 40341 h 85165"/>
                    <a:gd name="connsiteX9" fmla="*/ 179294 w 1017494"/>
                    <a:gd name="connsiteY9" fmla="*/ 62753 h 85165"/>
                    <a:gd name="connsiteX10" fmla="*/ 192741 w 1017494"/>
                    <a:gd name="connsiteY10" fmla="*/ 53788 h 85165"/>
                    <a:gd name="connsiteX11" fmla="*/ 206188 w 1017494"/>
                    <a:gd name="connsiteY11" fmla="*/ 49306 h 85165"/>
                    <a:gd name="connsiteX12" fmla="*/ 219635 w 1017494"/>
                    <a:gd name="connsiteY12" fmla="*/ 35859 h 85165"/>
                    <a:gd name="connsiteX13" fmla="*/ 259976 w 1017494"/>
                    <a:gd name="connsiteY13" fmla="*/ 13447 h 85165"/>
                    <a:gd name="connsiteX14" fmla="*/ 286871 w 1017494"/>
                    <a:gd name="connsiteY14" fmla="*/ 40341 h 85165"/>
                    <a:gd name="connsiteX15" fmla="*/ 295835 w 1017494"/>
                    <a:gd name="connsiteY15" fmla="*/ 53788 h 85165"/>
                    <a:gd name="connsiteX16" fmla="*/ 309282 w 1017494"/>
                    <a:gd name="connsiteY16" fmla="*/ 58271 h 85165"/>
                    <a:gd name="connsiteX17" fmla="*/ 336176 w 1017494"/>
                    <a:gd name="connsiteY17" fmla="*/ 71718 h 85165"/>
                    <a:gd name="connsiteX18" fmla="*/ 354106 w 1017494"/>
                    <a:gd name="connsiteY18" fmla="*/ 67235 h 85165"/>
                    <a:gd name="connsiteX19" fmla="*/ 363071 w 1017494"/>
                    <a:gd name="connsiteY19" fmla="*/ 49306 h 85165"/>
                    <a:gd name="connsiteX20" fmla="*/ 381000 w 1017494"/>
                    <a:gd name="connsiteY20" fmla="*/ 22412 h 85165"/>
                    <a:gd name="connsiteX21" fmla="*/ 381000 w 1017494"/>
                    <a:gd name="connsiteY21" fmla="*/ 22412 h 85165"/>
                    <a:gd name="connsiteX22" fmla="*/ 407894 w 1017494"/>
                    <a:gd name="connsiteY22" fmla="*/ 0 h 85165"/>
                    <a:gd name="connsiteX23" fmla="*/ 434788 w 1017494"/>
                    <a:gd name="connsiteY23" fmla="*/ 4483 h 85165"/>
                    <a:gd name="connsiteX24" fmla="*/ 439271 w 1017494"/>
                    <a:gd name="connsiteY24" fmla="*/ 17930 h 85165"/>
                    <a:gd name="connsiteX25" fmla="*/ 452718 w 1017494"/>
                    <a:gd name="connsiteY25" fmla="*/ 22412 h 85165"/>
                    <a:gd name="connsiteX26" fmla="*/ 457200 w 1017494"/>
                    <a:gd name="connsiteY26" fmla="*/ 35859 h 85165"/>
                    <a:gd name="connsiteX27" fmla="*/ 470647 w 1017494"/>
                    <a:gd name="connsiteY27" fmla="*/ 40341 h 85165"/>
                    <a:gd name="connsiteX28" fmla="*/ 484094 w 1017494"/>
                    <a:gd name="connsiteY28" fmla="*/ 49306 h 85165"/>
                    <a:gd name="connsiteX29" fmla="*/ 497541 w 1017494"/>
                    <a:gd name="connsiteY29" fmla="*/ 53788 h 85165"/>
                    <a:gd name="connsiteX30" fmla="*/ 515471 w 1017494"/>
                    <a:gd name="connsiteY30" fmla="*/ 62753 h 85165"/>
                    <a:gd name="connsiteX31" fmla="*/ 551329 w 1017494"/>
                    <a:gd name="connsiteY31" fmla="*/ 35859 h 85165"/>
                    <a:gd name="connsiteX32" fmla="*/ 560294 w 1017494"/>
                    <a:gd name="connsiteY32" fmla="*/ 22412 h 85165"/>
                    <a:gd name="connsiteX33" fmla="*/ 573741 w 1017494"/>
                    <a:gd name="connsiteY33" fmla="*/ 17930 h 85165"/>
                    <a:gd name="connsiteX34" fmla="*/ 600635 w 1017494"/>
                    <a:gd name="connsiteY34" fmla="*/ 4483 h 85165"/>
                    <a:gd name="connsiteX35" fmla="*/ 618565 w 1017494"/>
                    <a:gd name="connsiteY35" fmla="*/ 8965 h 85165"/>
                    <a:gd name="connsiteX36" fmla="*/ 649941 w 1017494"/>
                    <a:gd name="connsiteY36" fmla="*/ 40341 h 85165"/>
                    <a:gd name="connsiteX37" fmla="*/ 676835 w 1017494"/>
                    <a:gd name="connsiteY37" fmla="*/ 62753 h 85165"/>
                    <a:gd name="connsiteX38" fmla="*/ 690282 w 1017494"/>
                    <a:gd name="connsiteY38" fmla="*/ 67235 h 85165"/>
                    <a:gd name="connsiteX39" fmla="*/ 721659 w 1017494"/>
                    <a:gd name="connsiteY39" fmla="*/ 53788 h 85165"/>
                    <a:gd name="connsiteX40" fmla="*/ 744071 w 1017494"/>
                    <a:gd name="connsiteY40" fmla="*/ 35859 h 85165"/>
                    <a:gd name="connsiteX41" fmla="*/ 775447 w 1017494"/>
                    <a:gd name="connsiteY41" fmla="*/ 17930 h 85165"/>
                    <a:gd name="connsiteX42" fmla="*/ 802341 w 1017494"/>
                    <a:gd name="connsiteY42" fmla="*/ 4483 h 85165"/>
                    <a:gd name="connsiteX43" fmla="*/ 838200 w 1017494"/>
                    <a:gd name="connsiteY43" fmla="*/ 26894 h 85165"/>
                    <a:gd name="connsiteX44" fmla="*/ 851647 w 1017494"/>
                    <a:gd name="connsiteY44" fmla="*/ 31377 h 85165"/>
                    <a:gd name="connsiteX45" fmla="*/ 891988 w 1017494"/>
                    <a:gd name="connsiteY45" fmla="*/ 53788 h 85165"/>
                    <a:gd name="connsiteX46" fmla="*/ 918882 w 1017494"/>
                    <a:gd name="connsiteY46" fmla="*/ 67235 h 85165"/>
                    <a:gd name="connsiteX47" fmla="*/ 945776 w 1017494"/>
                    <a:gd name="connsiteY47" fmla="*/ 62753 h 85165"/>
                    <a:gd name="connsiteX48" fmla="*/ 986118 w 1017494"/>
                    <a:gd name="connsiteY48" fmla="*/ 31377 h 85165"/>
                    <a:gd name="connsiteX49" fmla="*/ 1013012 w 1017494"/>
                    <a:gd name="connsiteY49" fmla="*/ 17930 h 85165"/>
                    <a:gd name="connsiteX50" fmla="*/ 1017494 w 1017494"/>
                    <a:gd name="connsiteY50" fmla="*/ 17930 h 85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17494" h="85165">
                      <a:moveTo>
                        <a:pt x="0" y="85165"/>
                      </a:moveTo>
                      <a:cubicBezTo>
                        <a:pt x="8965" y="82177"/>
                        <a:pt x="18634" y="80789"/>
                        <a:pt x="26894" y="76200"/>
                      </a:cubicBezTo>
                      <a:cubicBezTo>
                        <a:pt x="54833" y="60678"/>
                        <a:pt x="27746" y="66553"/>
                        <a:pt x="49306" y="49306"/>
                      </a:cubicBezTo>
                      <a:cubicBezTo>
                        <a:pt x="52995" y="46355"/>
                        <a:pt x="58271" y="46318"/>
                        <a:pt x="62753" y="44824"/>
                      </a:cubicBezTo>
                      <a:cubicBezTo>
                        <a:pt x="67235" y="40342"/>
                        <a:pt x="70926" y="34893"/>
                        <a:pt x="76200" y="31377"/>
                      </a:cubicBezTo>
                      <a:cubicBezTo>
                        <a:pt x="80131" y="28756"/>
                        <a:pt x="85421" y="29007"/>
                        <a:pt x="89647" y="26894"/>
                      </a:cubicBezTo>
                      <a:cubicBezTo>
                        <a:pt x="94465" y="24485"/>
                        <a:pt x="98612" y="20918"/>
                        <a:pt x="103094" y="17930"/>
                      </a:cubicBezTo>
                      <a:cubicBezTo>
                        <a:pt x="109071" y="19424"/>
                        <a:pt x="115800" y="19147"/>
                        <a:pt x="121024" y="22412"/>
                      </a:cubicBezTo>
                      <a:cubicBezTo>
                        <a:pt x="128191" y="26891"/>
                        <a:pt x="132353" y="35061"/>
                        <a:pt x="138953" y="40341"/>
                      </a:cubicBezTo>
                      <a:cubicBezTo>
                        <a:pt x="160972" y="57957"/>
                        <a:pt x="159487" y="56151"/>
                        <a:pt x="179294" y="62753"/>
                      </a:cubicBezTo>
                      <a:cubicBezTo>
                        <a:pt x="183776" y="59765"/>
                        <a:pt x="187923" y="56197"/>
                        <a:pt x="192741" y="53788"/>
                      </a:cubicBezTo>
                      <a:cubicBezTo>
                        <a:pt x="196967" y="51675"/>
                        <a:pt x="202257" y="51927"/>
                        <a:pt x="206188" y="49306"/>
                      </a:cubicBezTo>
                      <a:cubicBezTo>
                        <a:pt x="211462" y="45790"/>
                        <a:pt x="214631" y="39751"/>
                        <a:pt x="219635" y="35859"/>
                      </a:cubicBezTo>
                      <a:cubicBezTo>
                        <a:pt x="242753" y="17879"/>
                        <a:pt x="239688" y="20211"/>
                        <a:pt x="259976" y="13447"/>
                      </a:cubicBezTo>
                      <a:cubicBezTo>
                        <a:pt x="268941" y="22412"/>
                        <a:pt x="279839" y="29792"/>
                        <a:pt x="286871" y="40341"/>
                      </a:cubicBezTo>
                      <a:cubicBezTo>
                        <a:pt x="289859" y="44823"/>
                        <a:pt x="291629" y="50423"/>
                        <a:pt x="295835" y="53788"/>
                      </a:cubicBezTo>
                      <a:cubicBezTo>
                        <a:pt x="299524" y="56740"/>
                        <a:pt x="305056" y="56158"/>
                        <a:pt x="309282" y="58271"/>
                      </a:cubicBezTo>
                      <a:cubicBezTo>
                        <a:pt x="344039" y="75649"/>
                        <a:pt x="302376" y="60450"/>
                        <a:pt x="336176" y="71718"/>
                      </a:cubicBezTo>
                      <a:cubicBezTo>
                        <a:pt x="342153" y="70224"/>
                        <a:pt x="349373" y="71179"/>
                        <a:pt x="354106" y="67235"/>
                      </a:cubicBezTo>
                      <a:cubicBezTo>
                        <a:pt x="359239" y="62957"/>
                        <a:pt x="359633" y="55036"/>
                        <a:pt x="363071" y="49306"/>
                      </a:cubicBezTo>
                      <a:cubicBezTo>
                        <a:pt x="368614" y="40067"/>
                        <a:pt x="375024" y="31377"/>
                        <a:pt x="381000" y="22412"/>
                      </a:cubicBezTo>
                      <a:lnTo>
                        <a:pt x="381000" y="22412"/>
                      </a:lnTo>
                      <a:cubicBezTo>
                        <a:pt x="399721" y="9931"/>
                        <a:pt x="390638" y="17256"/>
                        <a:pt x="407894" y="0"/>
                      </a:cubicBezTo>
                      <a:cubicBezTo>
                        <a:pt x="416859" y="1494"/>
                        <a:pt x="426897" y="-26"/>
                        <a:pt x="434788" y="4483"/>
                      </a:cubicBezTo>
                      <a:cubicBezTo>
                        <a:pt x="438890" y="6827"/>
                        <a:pt x="435930" y="14589"/>
                        <a:pt x="439271" y="17930"/>
                      </a:cubicBezTo>
                      <a:cubicBezTo>
                        <a:pt x="442612" y="21271"/>
                        <a:pt x="448236" y="20918"/>
                        <a:pt x="452718" y="22412"/>
                      </a:cubicBezTo>
                      <a:cubicBezTo>
                        <a:pt x="454212" y="26894"/>
                        <a:pt x="453859" y="32518"/>
                        <a:pt x="457200" y="35859"/>
                      </a:cubicBezTo>
                      <a:cubicBezTo>
                        <a:pt x="460541" y="39200"/>
                        <a:pt x="466421" y="38228"/>
                        <a:pt x="470647" y="40341"/>
                      </a:cubicBezTo>
                      <a:cubicBezTo>
                        <a:pt x="475465" y="42750"/>
                        <a:pt x="479276" y="46897"/>
                        <a:pt x="484094" y="49306"/>
                      </a:cubicBezTo>
                      <a:cubicBezTo>
                        <a:pt x="488320" y="51419"/>
                        <a:pt x="493198" y="51927"/>
                        <a:pt x="497541" y="53788"/>
                      </a:cubicBezTo>
                      <a:cubicBezTo>
                        <a:pt x="503683" y="56420"/>
                        <a:pt x="509494" y="59765"/>
                        <a:pt x="515471" y="62753"/>
                      </a:cubicBezTo>
                      <a:cubicBezTo>
                        <a:pt x="527424" y="53788"/>
                        <a:pt x="543041" y="48290"/>
                        <a:pt x="551329" y="35859"/>
                      </a:cubicBezTo>
                      <a:cubicBezTo>
                        <a:pt x="554317" y="31377"/>
                        <a:pt x="556087" y="25777"/>
                        <a:pt x="560294" y="22412"/>
                      </a:cubicBezTo>
                      <a:cubicBezTo>
                        <a:pt x="563983" y="19461"/>
                        <a:pt x="569259" y="19424"/>
                        <a:pt x="573741" y="17930"/>
                      </a:cubicBezTo>
                      <a:cubicBezTo>
                        <a:pt x="580541" y="13397"/>
                        <a:pt x="591355" y="4483"/>
                        <a:pt x="600635" y="4483"/>
                      </a:cubicBezTo>
                      <a:cubicBezTo>
                        <a:pt x="606796" y="4483"/>
                        <a:pt x="612588" y="7471"/>
                        <a:pt x="618565" y="8965"/>
                      </a:cubicBezTo>
                      <a:cubicBezTo>
                        <a:pt x="639115" y="39790"/>
                        <a:pt x="626273" y="32452"/>
                        <a:pt x="649941" y="40341"/>
                      </a:cubicBezTo>
                      <a:cubicBezTo>
                        <a:pt x="659853" y="50253"/>
                        <a:pt x="664355" y="56513"/>
                        <a:pt x="676835" y="62753"/>
                      </a:cubicBezTo>
                      <a:cubicBezTo>
                        <a:pt x="681061" y="64866"/>
                        <a:pt x="685800" y="65741"/>
                        <a:pt x="690282" y="67235"/>
                      </a:cubicBezTo>
                      <a:cubicBezTo>
                        <a:pt x="704000" y="63806"/>
                        <a:pt x="711340" y="64107"/>
                        <a:pt x="721659" y="53788"/>
                      </a:cubicBezTo>
                      <a:cubicBezTo>
                        <a:pt x="741933" y="33514"/>
                        <a:pt x="717893" y="44584"/>
                        <a:pt x="744071" y="35859"/>
                      </a:cubicBezTo>
                      <a:cubicBezTo>
                        <a:pt x="757578" y="26854"/>
                        <a:pt x="759520" y="24756"/>
                        <a:pt x="775447" y="17930"/>
                      </a:cubicBezTo>
                      <a:cubicBezTo>
                        <a:pt x="801426" y="6796"/>
                        <a:pt x="776501" y="21708"/>
                        <a:pt x="802341" y="4483"/>
                      </a:cubicBezTo>
                      <a:cubicBezTo>
                        <a:pt x="860992" y="27941"/>
                        <a:pt x="795150" y="-1807"/>
                        <a:pt x="838200" y="26894"/>
                      </a:cubicBezTo>
                      <a:cubicBezTo>
                        <a:pt x="842131" y="29515"/>
                        <a:pt x="847517" y="29082"/>
                        <a:pt x="851647" y="31377"/>
                      </a:cubicBezTo>
                      <a:cubicBezTo>
                        <a:pt x="897880" y="57062"/>
                        <a:pt x="861563" y="43647"/>
                        <a:pt x="891988" y="53788"/>
                      </a:cubicBezTo>
                      <a:cubicBezTo>
                        <a:pt x="898788" y="58321"/>
                        <a:pt x="909602" y="67235"/>
                        <a:pt x="918882" y="67235"/>
                      </a:cubicBezTo>
                      <a:cubicBezTo>
                        <a:pt x="927970" y="67235"/>
                        <a:pt x="936811" y="64247"/>
                        <a:pt x="945776" y="62753"/>
                      </a:cubicBezTo>
                      <a:cubicBezTo>
                        <a:pt x="966843" y="41687"/>
                        <a:pt x="953948" y="52824"/>
                        <a:pt x="986118" y="31377"/>
                      </a:cubicBezTo>
                      <a:cubicBezTo>
                        <a:pt x="999266" y="22612"/>
                        <a:pt x="998164" y="21642"/>
                        <a:pt x="1013012" y="17930"/>
                      </a:cubicBezTo>
                      <a:cubicBezTo>
                        <a:pt x="1014461" y="17568"/>
                        <a:pt x="1016000" y="17930"/>
                        <a:pt x="1017494" y="1793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86" name="Freeform 66">
                  <a:extLst>
                    <a:ext uri="{FF2B5EF4-FFF2-40B4-BE49-F238E27FC236}">
                      <a16:creationId xmlns:a16="http://schemas.microsoft.com/office/drawing/2014/main" id="{7EFD8A50-4170-4787-8D94-FAE7524D19B6}"/>
                    </a:ext>
                  </a:extLst>
                </p:cNvPr>
                <p:cNvSpPr/>
                <p:nvPr/>
              </p:nvSpPr>
              <p:spPr bwMode="auto">
                <a:xfrm rot="16200000">
                  <a:off x="879419" y="4063508"/>
                  <a:ext cx="775447" cy="115090"/>
                </a:xfrm>
                <a:custGeom>
                  <a:avLst/>
                  <a:gdLst>
                    <a:gd name="connsiteX0" fmla="*/ 0 w 1017494"/>
                    <a:gd name="connsiteY0" fmla="*/ 85165 h 85165"/>
                    <a:gd name="connsiteX1" fmla="*/ 26894 w 1017494"/>
                    <a:gd name="connsiteY1" fmla="*/ 76200 h 85165"/>
                    <a:gd name="connsiteX2" fmla="*/ 49306 w 1017494"/>
                    <a:gd name="connsiteY2" fmla="*/ 49306 h 85165"/>
                    <a:gd name="connsiteX3" fmla="*/ 62753 w 1017494"/>
                    <a:gd name="connsiteY3" fmla="*/ 44824 h 85165"/>
                    <a:gd name="connsiteX4" fmla="*/ 76200 w 1017494"/>
                    <a:gd name="connsiteY4" fmla="*/ 31377 h 85165"/>
                    <a:gd name="connsiteX5" fmla="*/ 89647 w 1017494"/>
                    <a:gd name="connsiteY5" fmla="*/ 26894 h 85165"/>
                    <a:gd name="connsiteX6" fmla="*/ 103094 w 1017494"/>
                    <a:gd name="connsiteY6" fmla="*/ 17930 h 85165"/>
                    <a:gd name="connsiteX7" fmla="*/ 121024 w 1017494"/>
                    <a:gd name="connsiteY7" fmla="*/ 22412 h 85165"/>
                    <a:gd name="connsiteX8" fmla="*/ 138953 w 1017494"/>
                    <a:gd name="connsiteY8" fmla="*/ 40341 h 85165"/>
                    <a:gd name="connsiteX9" fmla="*/ 179294 w 1017494"/>
                    <a:gd name="connsiteY9" fmla="*/ 62753 h 85165"/>
                    <a:gd name="connsiteX10" fmla="*/ 192741 w 1017494"/>
                    <a:gd name="connsiteY10" fmla="*/ 53788 h 85165"/>
                    <a:gd name="connsiteX11" fmla="*/ 206188 w 1017494"/>
                    <a:gd name="connsiteY11" fmla="*/ 49306 h 85165"/>
                    <a:gd name="connsiteX12" fmla="*/ 219635 w 1017494"/>
                    <a:gd name="connsiteY12" fmla="*/ 35859 h 85165"/>
                    <a:gd name="connsiteX13" fmla="*/ 259976 w 1017494"/>
                    <a:gd name="connsiteY13" fmla="*/ 13447 h 85165"/>
                    <a:gd name="connsiteX14" fmla="*/ 286871 w 1017494"/>
                    <a:gd name="connsiteY14" fmla="*/ 40341 h 85165"/>
                    <a:gd name="connsiteX15" fmla="*/ 295835 w 1017494"/>
                    <a:gd name="connsiteY15" fmla="*/ 53788 h 85165"/>
                    <a:gd name="connsiteX16" fmla="*/ 309282 w 1017494"/>
                    <a:gd name="connsiteY16" fmla="*/ 58271 h 85165"/>
                    <a:gd name="connsiteX17" fmla="*/ 336176 w 1017494"/>
                    <a:gd name="connsiteY17" fmla="*/ 71718 h 85165"/>
                    <a:gd name="connsiteX18" fmla="*/ 354106 w 1017494"/>
                    <a:gd name="connsiteY18" fmla="*/ 67235 h 85165"/>
                    <a:gd name="connsiteX19" fmla="*/ 363071 w 1017494"/>
                    <a:gd name="connsiteY19" fmla="*/ 49306 h 85165"/>
                    <a:gd name="connsiteX20" fmla="*/ 381000 w 1017494"/>
                    <a:gd name="connsiteY20" fmla="*/ 22412 h 85165"/>
                    <a:gd name="connsiteX21" fmla="*/ 381000 w 1017494"/>
                    <a:gd name="connsiteY21" fmla="*/ 22412 h 85165"/>
                    <a:gd name="connsiteX22" fmla="*/ 407894 w 1017494"/>
                    <a:gd name="connsiteY22" fmla="*/ 0 h 85165"/>
                    <a:gd name="connsiteX23" fmla="*/ 434788 w 1017494"/>
                    <a:gd name="connsiteY23" fmla="*/ 4483 h 85165"/>
                    <a:gd name="connsiteX24" fmla="*/ 439271 w 1017494"/>
                    <a:gd name="connsiteY24" fmla="*/ 17930 h 85165"/>
                    <a:gd name="connsiteX25" fmla="*/ 452718 w 1017494"/>
                    <a:gd name="connsiteY25" fmla="*/ 22412 h 85165"/>
                    <a:gd name="connsiteX26" fmla="*/ 457200 w 1017494"/>
                    <a:gd name="connsiteY26" fmla="*/ 35859 h 85165"/>
                    <a:gd name="connsiteX27" fmla="*/ 470647 w 1017494"/>
                    <a:gd name="connsiteY27" fmla="*/ 40341 h 85165"/>
                    <a:gd name="connsiteX28" fmla="*/ 484094 w 1017494"/>
                    <a:gd name="connsiteY28" fmla="*/ 49306 h 85165"/>
                    <a:gd name="connsiteX29" fmla="*/ 497541 w 1017494"/>
                    <a:gd name="connsiteY29" fmla="*/ 53788 h 85165"/>
                    <a:gd name="connsiteX30" fmla="*/ 515471 w 1017494"/>
                    <a:gd name="connsiteY30" fmla="*/ 62753 h 85165"/>
                    <a:gd name="connsiteX31" fmla="*/ 551329 w 1017494"/>
                    <a:gd name="connsiteY31" fmla="*/ 35859 h 85165"/>
                    <a:gd name="connsiteX32" fmla="*/ 560294 w 1017494"/>
                    <a:gd name="connsiteY32" fmla="*/ 22412 h 85165"/>
                    <a:gd name="connsiteX33" fmla="*/ 573741 w 1017494"/>
                    <a:gd name="connsiteY33" fmla="*/ 17930 h 85165"/>
                    <a:gd name="connsiteX34" fmla="*/ 600635 w 1017494"/>
                    <a:gd name="connsiteY34" fmla="*/ 4483 h 85165"/>
                    <a:gd name="connsiteX35" fmla="*/ 618565 w 1017494"/>
                    <a:gd name="connsiteY35" fmla="*/ 8965 h 85165"/>
                    <a:gd name="connsiteX36" fmla="*/ 649941 w 1017494"/>
                    <a:gd name="connsiteY36" fmla="*/ 40341 h 85165"/>
                    <a:gd name="connsiteX37" fmla="*/ 676835 w 1017494"/>
                    <a:gd name="connsiteY37" fmla="*/ 62753 h 85165"/>
                    <a:gd name="connsiteX38" fmla="*/ 690282 w 1017494"/>
                    <a:gd name="connsiteY38" fmla="*/ 67235 h 85165"/>
                    <a:gd name="connsiteX39" fmla="*/ 721659 w 1017494"/>
                    <a:gd name="connsiteY39" fmla="*/ 53788 h 85165"/>
                    <a:gd name="connsiteX40" fmla="*/ 744071 w 1017494"/>
                    <a:gd name="connsiteY40" fmla="*/ 35859 h 85165"/>
                    <a:gd name="connsiteX41" fmla="*/ 775447 w 1017494"/>
                    <a:gd name="connsiteY41" fmla="*/ 17930 h 85165"/>
                    <a:gd name="connsiteX42" fmla="*/ 802341 w 1017494"/>
                    <a:gd name="connsiteY42" fmla="*/ 4483 h 85165"/>
                    <a:gd name="connsiteX43" fmla="*/ 838200 w 1017494"/>
                    <a:gd name="connsiteY43" fmla="*/ 26894 h 85165"/>
                    <a:gd name="connsiteX44" fmla="*/ 851647 w 1017494"/>
                    <a:gd name="connsiteY44" fmla="*/ 31377 h 85165"/>
                    <a:gd name="connsiteX45" fmla="*/ 891988 w 1017494"/>
                    <a:gd name="connsiteY45" fmla="*/ 53788 h 85165"/>
                    <a:gd name="connsiteX46" fmla="*/ 918882 w 1017494"/>
                    <a:gd name="connsiteY46" fmla="*/ 67235 h 85165"/>
                    <a:gd name="connsiteX47" fmla="*/ 945776 w 1017494"/>
                    <a:gd name="connsiteY47" fmla="*/ 62753 h 85165"/>
                    <a:gd name="connsiteX48" fmla="*/ 986118 w 1017494"/>
                    <a:gd name="connsiteY48" fmla="*/ 31377 h 85165"/>
                    <a:gd name="connsiteX49" fmla="*/ 1013012 w 1017494"/>
                    <a:gd name="connsiteY49" fmla="*/ 17930 h 85165"/>
                    <a:gd name="connsiteX50" fmla="*/ 1017494 w 1017494"/>
                    <a:gd name="connsiteY50" fmla="*/ 17930 h 85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17494" h="85165">
                      <a:moveTo>
                        <a:pt x="0" y="85165"/>
                      </a:moveTo>
                      <a:cubicBezTo>
                        <a:pt x="8965" y="82177"/>
                        <a:pt x="18634" y="80789"/>
                        <a:pt x="26894" y="76200"/>
                      </a:cubicBezTo>
                      <a:cubicBezTo>
                        <a:pt x="54833" y="60678"/>
                        <a:pt x="27746" y="66553"/>
                        <a:pt x="49306" y="49306"/>
                      </a:cubicBezTo>
                      <a:cubicBezTo>
                        <a:pt x="52995" y="46355"/>
                        <a:pt x="58271" y="46318"/>
                        <a:pt x="62753" y="44824"/>
                      </a:cubicBezTo>
                      <a:cubicBezTo>
                        <a:pt x="67235" y="40342"/>
                        <a:pt x="70926" y="34893"/>
                        <a:pt x="76200" y="31377"/>
                      </a:cubicBezTo>
                      <a:cubicBezTo>
                        <a:pt x="80131" y="28756"/>
                        <a:pt x="85421" y="29007"/>
                        <a:pt x="89647" y="26894"/>
                      </a:cubicBezTo>
                      <a:cubicBezTo>
                        <a:pt x="94465" y="24485"/>
                        <a:pt x="98612" y="20918"/>
                        <a:pt x="103094" y="17930"/>
                      </a:cubicBezTo>
                      <a:cubicBezTo>
                        <a:pt x="109071" y="19424"/>
                        <a:pt x="115800" y="19147"/>
                        <a:pt x="121024" y="22412"/>
                      </a:cubicBezTo>
                      <a:cubicBezTo>
                        <a:pt x="128191" y="26891"/>
                        <a:pt x="132353" y="35061"/>
                        <a:pt x="138953" y="40341"/>
                      </a:cubicBezTo>
                      <a:cubicBezTo>
                        <a:pt x="160972" y="57957"/>
                        <a:pt x="159487" y="56151"/>
                        <a:pt x="179294" y="62753"/>
                      </a:cubicBezTo>
                      <a:cubicBezTo>
                        <a:pt x="183776" y="59765"/>
                        <a:pt x="187923" y="56197"/>
                        <a:pt x="192741" y="53788"/>
                      </a:cubicBezTo>
                      <a:cubicBezTo>
                        <a:pt x="196967" y="51675"/>
                        <a:pt x="202257" y="51927"/>
                        <a:pt x="206188" y="49306"/>
                      </a:cubicBezTo>
                      <a:cubicBezTo>
                        <a:pt x="211462" y="45790"/>
                        <a:pt x="214631" y="39751"/>
                        <a:pt x="219635" y="35859"/>
                      </a:cubicBezTo>
                      <a:cubicBezTo>
                        <a:pt x="242753" y="17879"/>
                        <a:pt x="239688" y="20211"/>
                        <a:pt x="259976" y="13447"/>
                      </a:cubicBezTo>
                      <a:cubicBezTo>
                        <a:pt x="268941" y="22412"/>
                        <a:pt x="279839" y="29792"/>
                        <a:pt x="286871" y="40341"/>
                      </a:cubicBezTo>
                      <a:cubicBezTo>
                        <a:pt x="289859" y="44823"/>
                        <a:pt x="291629" y="50423"/>
                        <a:pt x="295835" y="53788"/>
                      </a:cubicBezTo>
                      <a:cubicBezTo>
                        <a:pt x="299524" y="56740"/>
                        <a:pt x="305056" y="56158"/>
                        <a:pt x="309282" y="58271"/>
                      </a:cubicBezTo>
                      <a:cubicBezTo>
                        <a:pt x="344039" y="75649"/>
                        <a:pt x="302376" y="60450"/>
                        <a:pt x="336176" y="71718"/>
                      </a:cubicBezTo>
                      <a:cubicBezTo>
                        <a:pt x="342153" y="70224"/>
                        <a:pt x="349373" y="71179"/>
                        <a:pt x="354106" y="67235"/>
                      </a:cubicBezTo>
                      <a:cubicBezTo>
                        <a:pt x="359239" y="62957"/>
                        <a:pt x="359633" y="55036"/>
                        <a:pt x="363071" y="49306"/>
                      </a:cubicBezTo>
                      <a:cubicBezTo>
                        <a:pt x="368614" y="40067"/>
                        <a:pt x="375024" y="31377"/>
                        <a:pt x="381000" y="22412"/>
                      </a:cubicBezTo>
                      <a:lnTo>
                        <a:pt x="381000" y="22412"/>
                      </a:lnTo>
                      <a:cubicBezTo>
                        <a:pt x="399721" y="9931"/>
                        <a:pt x="390638" y="17256"/>
                        <a:pt x="407894" y="0"/>
                      </a:cubicBezTo>
                      <a:cubicBezTo>
                        <a:pt x="416859" y="1494"/>
                        <a:pt x="426897" y="-26"/>
                        <a:pt x="434788" y="4483"/>
                      </a:cubicBezTo>
                      <a:cubicBezTo>
                        <a:pt x="438890" y="6827"/>
                        <a:pt x="435930" y="14589"/>
                        <a:pt x="439271" y="17930"/>
                      </a:cubicBezTo>
                      <a:cubicBezTo>
                        <a:pt x="442612" y="21271"/>
                        <a:pt x="448236" y="20918"/>
                        <a:pt x="452718" y="22412"/>
                      </a:cubicBezTo>
                      <a:cubicBezTo>
                        <a:pt x="454212" y="26894"/>
                        <a:pt x="453859" y="32518"/>
                        <a:pt x="457200" y="35859"/>
                      </a:cubicBezTo>
                      <a:cubicBezTo>
                        <a:pt x="460541" y="39200"/>
                        <a:pt x="466421" y="38228"/>
                        <a:pt x="470647" y="40341"/>
                      </a:cubicBezTo>
                      <a:cubicBezTo>
                        <a:pt x="475465" y="42750"/>
                        <a:pt x="479276" y="46897"/>
                        <a:pt x="484094" y="49306"/>
                      </a:cubicBezTo>
                      <a:cubicBezTo>
                        <a:pt x="488320" y="51419"/>
                        <a:pt x="493198" y="51927"/>
                        <a:pt x="497541" y="53788"/>
                      </a:cubicBezTo>
                      <a:cubicBezTo>
                        <a:pt x="503683" y="56420"/>
                        <a:pt x="509494" y="59765"/>
                        <a:pt x="515471" y="62753"/>
                      </a:cubicBezTo>
                      <a:cubicBezTo>
                        <a:pt x="527424" y="53788"/>
                        <a:pt x="543041" y="48290"/>
                        <a:pt x="551329" y="35859"/>
                      </a:cubicBezTo>
                      <a:cubicBezTo>
                        <a:pt x="554317" y="31377"/>
                        <a:pt x="556087" y="25777"/>
                        <a:pt x="560294" y="22412"/>
                      </a:cubicBezTo>
                      <a:cubicBezTo>
                        <a:pt x="563983" y="19461"/>
                        <a:pt x="569259" y="19424"/>
                        <a:pt x="573741" y="17930"/>
                      </a:cubicBezTo>
                      <a:cubicBezTo>
                        <a:pt x="580541" y="13397"/>
                        <a:pt x="591355" y="4483"/>
                        <a:pt x="600635" y="4483"/>
                      </a:cubicBezTo>
                      <a:cubicBezTo>
                        <a:pt x="606796" y="4483"/>
                        <a:pt x="612588" y="7471"/>
                        <a:pt x="618565" y="8965"/>
                      </a:cubicBezTo>
                      <a:cubicBezTo>
                        <a:pt x="639115" y="39790"/>
                        <a:pt x="626273" y="32452"/>
                        <a:pt x="649941" y="40341"/>
                      </a:cubicBezTo>
                      <a:cubicBezTo>
                        <a:pt x="659853" y="50253"/>
                        <a:pt x="664355" y="56513"/>
                        <a:pt x="676835" y="62753"/>
                      </a:cubicBezTo>
                      <a:cubicBezTo>
                        <a:pt x="681061" y="64866"/>
                        <a:pt x="685800" y="65741"/>
                        <a:pt x="690282" y="67235"/>
                      </a:cubicBezTo>
                      <a:cubicBezTo>
                        <a:pt x="704000" y="63806"/>
                        <a:pt x="711340" y="64107"/>
                        <a:pt x="721659" y="53788"/>
                      </a:cubicBezTo>
                      <a:cubicBezTo>
                        <a:pt x="741933" y="33514"/>
                        <a:pt x="717893" y="44584"/>
                        <a:pt x="744071" y="35859"/>
                      </a:cubicBezTo>
                      <a:cubicBezTo>
                        <a:pt x="757578" y="26854"/>
                        <a:pt x="759520" y="24756"/>
                        <a:pt x="775447" y="17930"/>
                      </a:cubicBezTo>
                      <a:cubicBezTo>
                        <a:pt x="801426" y="6796"/>
                        <a:pt x="776501" y="21708"/>
                        <a:pt x="802341" y="4483"/>
                      </a:cubicBezTo>
                      <a:cubicBezTo>
                        <a:pt x="860992" y="27941"/>
                        <a:pt x="795150" y="-1807"/>
                        <a:pt x="838200" y="26894"/>
                      </a:cubicBezTo>
                      <a:cubicBezTo>
                        <a:pt x="842131" y="29515"/>
                        <a:pt x="847517" y="29082"/>
                        <a:pt x="851647" y="31377"/>
                      </a:cubicBezTo>
                      <a:cubicBezTo>
                        <a:pt x="897880" y="57062"/>
                        <a:pt x="861563" y="43647"/>
                        <a:pt x="891988" y="53788"/>
                      </a:cubicBezTo>
                      <a:cubicBezTo>
                        <a:pt x="898788" y="58321"/>
                        <a:pt x="909602" y="67235"/>
                        <a:pt x="918882" y="67235"/>
                      </a:cubicBezTo>
                      <a:cubicBezTo>
                        <a:pt x="927970" y="67235"/>
                        <a:pt x="936811" y="64247"/>
                        <a:pt x="945776" y="62753"/>
                      </a:cubicBezTo>
                      <a:cubicBezTo>
                        <a:pt x="966843" y="41687"/>
                        <a:pt x="953948" y="52824"/>
                        <a:pt x="986118" y="31377"/>
                      </a:cubicBezTo>
                      <a:cubicBezTo>
                        <a:pt x="999266" y="22612"/>
                        <a:pt x="998164" y="21642"/>
                        <a:pt x="1013012" y="17930"/>
                      </a:cubicBezTo>
                      <a:cubicBezTo>
                        <a:pt x="1014461" y="17568"/>
                        <a:pt x="1016000" y="17930"/>
                        <a:pt x="1017494" y="1793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87" name="Freeform 67">
                  <a:extLst>
                    <a:ext uri="{FF2B5EF4-FFF2-40B4-BE49-F238E27FC236}">
                      <a16:creationId xmlns:a16="http://schemas.microsoft.com/office/drawing/2014/main" id="{50C9C198-FB0F-4890-8BA6-7B9EFB0A2FD8}"/>
                    </a:ext>
                  </a:extLst>
                </p:cNvPr>
                <p:cNvSpPr/>
                <p:nvPr/>
              </p:nvSpPr>
              <p:spPr bwMode="auto">
                <a:xfrm rot="5400000">
                  <a:off x="821874" y="2866599"/>
                  <a:ext cx="775447" cy="115090"/>
                </a:xfrm>
                <a:custGeom>
                  <a:avLst/>
                  <a:gdLst>
                    <a:gd name="connsiteX0" fmla="*/ 0 w 1017494"/>
                    <a:gd name="connsiteY0" fmla="*/ 85165 h 85165"/>
                    <a:gd name="connsiteX1" fmla="*/ 26894 w 1017494"/>
                    <a:gd name="connsiteY1" fmla="*/ 76200 h 85165"/>
                    <a:gd name="connsiteX2" fmla="*/ 49306 w 1017494"/>
                    <a:gd name="connsiteY2" fmla="*/ 49306 h 85165"/>
                    <a:gd name="connsiteX3" fmla="*/ 62753 w 1017494"/>
                    <a:gd name="connsiteY3" fmla="*/ 44824 h 85165"/>
                    <a:gd name="connsiteX4" fmla="*/ 76200 w 1017494"/>
                    <a:gd name="connsiteY4" fmla="*/ 31377 h 85165"/>
                    <a:gd name="connsiteX5" fmla="*/ 89647 w 1017494"/>
                    <a:gd name="connsiteY5" fmla="*/ 26894 h 85165"/>
                    <a:gd name="connsiteX6" fmla="*/ 103094 w 1017494"/>
                    <a:gd name="connsiteY6" fmla="*/ 17930 h 85165"/>
                    <a:gd name="connsiteX7" fmla="*/ 121024 w 1017494"/>
                    <a:gd name="connsiteY7" fmla="*/ 22412 h 85165"/>
                    <a:gd name="connsiteX8" fmla="*/ 138953 w 1017494"/>
                    <a:gd name="connsiteY8" fmla="*/ 40341 h 85165"/>
                    <a:gd name="connsiteX9" fmla="*/ 179294 w 1017494"/>
                    <a:gd name="connsiteY9" fmla="*/ 62753 h 85165"/>
                    <a:gd name="connsiteX10" fmla="*/ 192741 w 1017494"/>
                    <a:gd name="connsiteY10" fmla="*/ 53788 h 85165"/>
                    <a:gd name="connsiteX11" fmla="*/ 206188 w 1017494"/>
                    <a:gd name="connsiteY11" fmla="*/ 49306 h 85165"/>
                    <a:gd name="connsiteX12" fmla="*/ 219635 w 1017494"/>
                    <a:gd name="connsiteY12" fmla="*/ 35859 h 85165"/>
                    <a:gd name="connsiteX13" fmla="*/ 259976 w 1017494"/>
                    <a:gd name="connsiteY13" fmla="*/ 13447 h 85165"/>
                    <a:gd name="connsiteX14" fmla="*/ 286871 w 1017494"/>
                    <a:gd name="connsiteY14" fmla="*/ 40341 h 85165"/>
                    <a:gd name="connsiteX15" fmla="*/ 295835 w 1017494"/>
                    <a:gd name="connsiteY15" fmla="*/ 53788 h 85165"/>
                    <a:gd name="connsiteX16" fmla="*/ 309282 w 1017494"/>
                    <a:gd name="connsiteY16" fmla="*/ 58271 h 85165"/>
                    <a:gd name="connsiteX17" fmla="*/ 336176 w 1017494"/>
                    <a:gd name="connsiteY17" fmla="*/ 71718 h 85165"/>
                    <a:gd name="connsiteX18" fmla="*/ 354106 w 1017494"/>
                    <a:gd name="connsiteY18" fmla="*/ 67235 h 85165"/>
                    <a:gd name="connsiteX19" fmla="*/ 363071 w 1017494"/>
                    <a:gd name="connsiteY19" fmla="*/ 49306 h 85165"/>
                    <a:gd name="connsiteX20" fmla="*/ 381000 w 1017494"/>
                    <a:gd name="connsiteY20" fmla="*/ 22412 h 85165"/>
                    <a:gd name="connsiteX21" fmla="*/ 381000 w 1017494"/>
                    <a:gd name="connsiteY21" fmla="*/ 22412 h 85165"/>
                    <a:gd name="connsiteX22" fmla="*/ 407894 w 1017494"/>
                    <a:gd name="connsiteY22" fmla="*/ 0 h 85165"/>
                    <a:gd name="connsiteX23" fmla="*/ 434788 w 1017494"/>
                    <a:gd name="connsiteY23" fmla="*/ 4483 h 85165"/>
                    <a:gd name="connsiteX24" fmla="*/ 439271 w 1017494"/>
                    <a:gd name="connsiteY24" fmla="*/ 17930 h 85165"/>
                    <a:gd name="connsiteX25" fmla="*/ 452718 w 1017494"/>
                    <a:gd name="connsiteY25" fmla="*/ 22412 h 85165"/>
                    <a:gd name="connsiteX26" fmla="*/ 457200 w 1017494"/>
                    <a:gd name="connsiteY26" fmla="*/ 35859 h 85165"/>
                    <a:gd name="connsiteX27" fmla="*/ 470647 w 1017494"/>
                    <a:gd name="connsiteY27" fmla="*/ 40341 h 85165"/>
                    <a:gd name="connsiteX28" fmla="*/ 484094 w 1017494"/>
                    <a:gd name="connsiteY28" fmla="*/ 49306 h 85165"/>
                    <a:gd name="connsiteX29" fmla="*/ 497541 w 1017494"/>
                    <a:gd name="connsiteY29" fmla="*/ 53788 h 85165"/>
                    <a:gd name="connsiteX30" fmla="*/ 515471 w 1017494"/>
                    <a:gd name="connsiteY30" fmla="*/ 62753 h 85165"/>
                    <a:gd name="connsiteX31" fmla="*/ 551329 w 1017494"/>
                    <a:gd name="connsiteY31" fmla="*/ 35859 h 85165"/>
                    <a:gd name="connsiteX32" fmla="*/ 560294 w 1017494"/>
                    <a:gd name="connsiteY32" fmla="*/ 22412 h 85165"/>
                    <a:gd name="connsiteX33" fmla="*/ 573741 w 1017494"/>
                    <a:gd name="connsiteY33" fmla="*/ 17930 h 85165"/>
                    <a:gd name="connsiteX34" fmla="*/ 600635 w 1017494"/>
                    <a:gd name="connsiteY34" fmla="*/ 4483 h 85165"/>
                    <a:gd name="connsiteX35" fmla="*/ 618565 w 1017494"/>
                    <a:gd name="connsiteY35" fmla="*/ 8965 h 85165"/>
                    <a:gd name="connsiteX36" fmla="*/ 649941 w 1017494"/>
                    <a:gd name="connsiteY36" fmla="*/ 40341 h 85165"/>
                    <a:gd name="connsiteX37" fmla="*/ 676835 w 1017494"/>
                    <a:gd name="connsiteY37" fmla="*/ 62753 h 85165"/>
                    <a:gd name="connsiteX38" fmla="*/ 690282 w 1017494"/>
                    <a:gd name="connsiteY38" fmla="*/ 67235 h 85165"/>
                    <a:gd name="connsiteX39" fmla="*/ 721659 w 1017494"/>
                    <a:gd name="connsiteY39" fmla="*/ 53788 h 85165"/>
                    <a:gd name="connsiteX40" fmla="*/ 744071 w 1017494"/>
                    <a:gd name="connsiteY40" fmla="*/ 35859 h 85165"/>
                    <a:gd name="connsiteX41" fmla="*/ 775447 w 1017494"/>
                    <a:gd name="connsiteY41" fmla="*/ 17930 h 85165"/>
                    <a:gd name="connsiteX42" fmla="*/ 802341 w 1017494"/>
                    <a:gd name="connsiteY42" fmla="*/ 4483 h 85165"/>
                    <a:gd name="connsiteX43" fmla="*/ 838200 w 1017494"/>
                    <a:gd name="connsiteY43" fmla="*/ 26894 h 85165"/>
                    <a:gd name="connsiteX44" fmla="*/ 851647 w 1017494"/>
                    <a:gd name="connsiteY44" fmla="*/ 31377 h 85165"/>
                    <a:gd name="connsiteX45" fmla="*/ 891988 w 1017494"/>
                    <a:gd name="connsiteY45" fmla="*/ 53788 h 85165"/>
                    <a:gd name="connsiteX46" fmla="*/ 918882 w 1017494"/>
                    <a:gd name="connsiteY46" fmla="*/ 67235 h 85165"/>
                    <a:gd name="connsiteX47" fmla="*/ 945776 w 1017494"/>
                    <a:gd name="connsiteY47" fmla="*/ 62753 h 85165"/>
                    <a:gd name="connsiteX48" fmla="*/ 986118 w 1017494"/>
                    <a:gd name="connsiteY48" fmla="*/ 31377 h 85165"/>
                    <a:gd name="connsiteX49" fmla="*/ 1013012 w 1017494"/>
                    <a:gd name="connsiteY49" fmla="*/ 17930 h 85165"/>
                    <a:gd name="connsiteX50" fmla="*/ 1017494 w 1017494"/>
                    <a:gd name="connsiteY50" fmla="*/ 17930 h 85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17494" h="85165">
                      <a:moveTo>
                        <a:pt x="0" y="85165"/>
                      </a:moveTo>
                      <a:cubicBezTo>
                        <a:pt x="8965" y="82177"/>
                        <a:pt x="18634" y="80789"/>
                        <a:pt x="26894" y="76200"/>
                      </a:cubicBezTo>
                      <a:cubicBezTo>
                        <a:pt x="54833" y="60678"/>
                        <a:pt x="27746" y="66553"/>
                        <a:pt x="49306" y="49306"/>
                      </a:cubicBezTo>
                      <a:cubicBezTo>
                        <a:pt x="52995" y="46355"/>
                        <a:pt x="58271" y="46318"/>
                        <a:pt x="62753" y="44824"/>
                      </a:cubicBezTo>
                      <a:cubicBezTo>
                        <a:pt x="67235" y="40342"/>
                        <a:pt x="70926" y="34893"/>
                        <a:pt x="76200" y="31377"/>
                      </a:cubicBezTo>
                      <a:cubicBezTo>
                        <a:pt x="80131" y="28756"/>
                        <a:pt x="85421" y="29007"/>
                        <a:pt x="89647" y="26894"/>
                      </a:cubicBezTo>
                      <a:cubicBezTo>
                        <a:pt x="94465" y="24485"/>
                        <a:pt x="98612" y="20918"/>
                        <a:pt x="103094" y="17930"/>
                      </a:cubicBezTo>
                      <a:cubicBezTo>
                        <a:pt x="109071" y="19424"/>
                        <a:pt x="115800" y="19147"/>
                        <a:pt x="121024" y="22412"/>
                      </a:cubicBezTo>
                      <a:cubicBezTo>
                        <a:pt x="128191" y="26891"/>
                        <a:pt x="132353" y="35061"/>
                        <a:pt x="138953" y="40341"/>
                      </a:cubicBezTo>
                      <a:cubicBezTo>
                        <a:pt x="160972" y="57957"/>
                        <a:pt x="159487" y="56151"/>
                        <a:pt x="179294" y="62753"/>
                      </a:cubicBezTo>
                      <a:cubicBezTo>
                        <a:pt x="183776" y="59765"/>
                        <a:pt x="187923" y="56197"/>
                        <a:pt x="192741" y="53788"/>
                      </a:cubicBezTo>
                      <a:cubicBezTo>
                        <a:pt x="196967" y="51675"/>
                        <a:pt x="202257" y="51927"/>
                        <a:pt x="206188" y="49306"/>
                      </a:cubicBezTo>
                      <a:cubicBezTo>
                        <a:pt x="211462" y="45790"/>
                        <a:pt x="214631" y="39751"/>
                        <a:pt x="219635" y="35859"/>
                      </a:cubicBezTo>
                      <a:cubicBezTo>
                        <a:pt x="242753" y="17879"/>
                        <a:pt x="239688" y="20211"/>
                        <a:pt x="259976" y="13447"/>
                      </a:cubicBezTo>
                      <a:cubicBezTo>
                        <a:pt x="268941" y="22412"/>
                        <a:pt x="279839" y="29792"/>
                        <a:pt x="286871" y="40341"/>
                      </a:cubicBezTo>
                      <a:cubicBezTo>
                        <a:pt x="289859" y="44823"/>
                        <a:pt x="291629" y="50423"/>
                        <a:pt x="295835" y="53788"/>
                      </a:cubicBezTo>
                      <a:cubicBezTo>
                        <a:pt x="299524" y="56740"/>
                        <a:pt x="305056" y="56158"/>
                        <a:pt x="309282" y="58271"/>
                      </a:cubicBezTo>
                      <a:cubicBezTo>
                        <a:pt x="344039" y="75649"/>
                        <a:pt x="302376" y="60450"/>
                        <a:pt x="336176" y="71718"/>
                      </a:cubicBezTo>
                      <a:cubicBezTo>
                        <a:pt x="342153" y="70224"/>
                        <a:pt x="349373" y="71179"/>
                        <a:pt x="354106" y="67235"/>
                      </a:cubicBezTo>
                      <a:cubicBezTo>
                        <a:pt x="359239" y="62957"/>
                        <a:pt x="359633" y="55036"/>
                        <a:pt x="363071" y="49306"/>
                      </a:cubicBezTo>
                      <a:cubicBezTo>
                        <a:pt x="368614" y="40067"/>
                        <a:pt x="375024" y="31377"/>
                        <a:pt x="381000" y="22412"/>
                      </a:cubicBezTo>
                      <a:lnTo>
                        <a:pt x="381000" y="22412"/>
                      </a:lnTo>
                      <a:cubicBezTo>
                        <a:pt x="399721" y="9931"/>
                        <a:pt x="390638" y="17256"/>
                        <a:pt x="407894" y="0"/>
                      </a:cubicBezTo>
                      <a:cubicBezTo>
                        <a:pt x="416859" y="1494"/>
                        <a:pt x="426897" y="-26"/>
                        <a:pt x="434788" y="4483"/>
                      </a:cubicBezTo>
                      <a:cubicBezTo>
                        <a:pt x="438890" y="6827"/>
                        <a:pt x="435930" y="14589"/>
                        <a:pt x="439271" y="17930"/>
                      </a:cubicBezTo>
                      <a:cubicBezTo>
                        <a:pt x="442612" y="21271"/>
                        <a:pt x="448236" y="20918"/>
                        <a:pt x="452718" y="22412"/>
                      </a:cubicBezTo>
                      <a:cubicBezTo>
                        <a:pt x="454212" y="26894"/>
                        <a:pt x="453859" y="32518"/>
                        <a:pt x="457200" y="35859"/>
                      </a:cubicBezTo>
                      <a:cubicBezTo>
                        <a:pt x="460541" y="39200"/>
                        <a:pt x="466421" y="38228"/>
                        <a:pt x="470647" y="40341"/>
                      </a:cubicBezTo>
                      <a:cubicBezTo>
                        <a:pt x="475465" y="42750"/>
                        <a:pt x="479276" y="46897"/>
                        <a:pt x="484094" y="49306"/>
                      </a:cubicBezTo>
                      <a:cubicBezTo>
                        <a:pt x="488320" y="51419"/>
                        <a:pt x="493198" y="51927"/>
                        <a:pt x="497541" y="53788"/>
                      </a:cubicBezTo>
                      <a:cubicBezTo>
                        <a:pt x="503683" y="56420"/>
                        <a:pt x="509494" y="59765"/>
                        <a:pt x="515471" y="62753"/>
                      </a:cubicBezTo>
                      <a:cubicBezTo>
                        <a:pt x="527424" y="53788"/>
                        <a:pt x="543041" y="48290"/>
                        <a:pt x="551329" y="35859"/>
                      </a:cubicBezTo>
                      <a:cubicBezTo>
                        <a:pt x="554317" y="31377"/>
                        <a:pt x="556087" y="25777"/>
                        <a:pt x="560294" y="22412"/>
                      </a:cubicBezTo>
                      <a:cubicBezTo>
                        <a:pt x="563983" y="19461"/>
                        <a:pt x="569259" y="19424"/>
                        <a:pt x="573741" y="17930"/>
                      </a:cubicBezTo>
                      <a:cubicBezTo>
                        <a:pt x="580541" y="13397"/>
                        <a:pt x="591355" y="4483"/>
                        <a:pt x="600635" y="4483"/>
                      </a:cubicBezTo>
                      <a:cubicBezTo>
                        <a:pt x="606796" y="4483"/>
                        <a:pt x="612588" y="7471"/>
                        <a:pt x="618565" y="8965"/>
                      </a:cubicBezTo>
                      <a:cubicBezTo>
                        <a:pt x="639115" y="39790"/>
                        <a:pt x="626273" y="32452"/>
                        <a:pt x="649941" y="40341"/>
                      </a:cubicBezTo>
                      <a:cubicBezTo>
                        <a:pt x="659853" y="50253"/>
                        <a:pt x="664355" y="56513"/>
                        <a:pt x="676835" y="62753"/>
                      </a:cubicBezTo>
                      <a:cubicBezTo>
                        <a:pt x="681061" y="64866"/>
                        <a:pt x="685800" y="65741"/>
                        <a:pt x="690282" y="67235"/>
                      </a:cubicBezTo>
                      <a:cubicBezTo>
                        <a:pt x="704000" y="63806"/>
                        <a:pt x="711340" y="64107"/>
                        <a:pt x="721659" y="53788"/>
                      </a:cubicBezTo>
                      <a:cubicBezTo>
                        <a:pt x="741933" y="33514"/>
                        <a:pt x="717893" y="44584"/>
                        <a:pt x="744071" y="35859"/>
                      </a:cubicBezTo>
                      <a:cubicBezTo>
                        <a:pt x="757578" y="26854"/>
                        <a:pt x="759520" y="24756"/>
                        <a:pt x="775447" y="17930"/>
                      </a:cubicBezTo>
                      <a:cubicBezTo>
                        <a:pt x="801426" y="6796"/>
                        <a:pt x="776501" y="21708"/>
                        <a:pt x="802341" y="4483"/>
                      </a:cubicBezTo>
                      <a:cubicBezTo>
                        <a:pt x="860992" y="27941"/>
                        <a:pt x="795150" y="-1807"/>
                        <a:pt x="838200" y="26894"/>
                      </a:cubicBezTo>
                      <a:cubicBezTo>
                        <a:pt x="842131" y="29515"/>
                        <a:pt x="847517" y="29082"/>
                        <a:pt x="851647" y="31377"/>
                      </a:cubicBezTo>
                      <a:cubicBezTo>
                        <a:pt x="897880" y="57062"/>
                        <a:pt x="861563" y="43647"/>
                        <a:pt x="891988" y="53788"/>
                      </a:cubicBezTo>
                      <a:cubicBezTo>
                        <a:pt x="898788" y="58321"/>
                        <a:pt x="909602" y="67235"/>
                        <a:pt x="918882" y="67235"/>
                      </a:cubicBezTo>
                      <a:cubicBezTo>
                        <a:pt x="927970" y="67235"/>
                        <a:pt x="936811" y="64247"/>
                        <a:pt x="945776" y="62753"/>
                      </a:cubicBezTo>
                      <a:cubicBezTo>
                        <a:pt x="966843" y="41687"/>
                        <a:pt x="953948" y="52824"/>
                        <a:pt x="986118" y="31377"/>
                      </a:cubicBezTo>
                      <a:cubicBezTo>
                        <a:pt x="999266" y="22612"/>
                        <a:pt x="998164" y="21642"/>
                        <a:pt x="1013012" y="17930"/>
                      </a:cubicBezTo>
                      <a:cubicBezTo>
                        <a:pt x="1014461" y="17568"/>
                        <a:pt x="1016000" y="17930"/>
                        <a:pt x="1017494" y="1793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88" name="Freeform 68">
                  <a:extLst>
                    <a:ext uri="{FF2B5EF4-FFF2-40B4-BE49-F238E27FC236}">
                      <a16:creationId xmlns:a16="http://schemas.microsoft.com/office/drawing/2014/main" id="{AE404775-F3D9-4570-A22E-F8794FFE6BCF}"/>
                    </a:ext>
                  </a:extLst>
                </p:cNvPr>
                <p:cNvSpPr/>
                <p:nvPr/>
              </p:nvSpPr>
              <p:spPr bwMode="auto">
                <a:xfrm rot="3758811">
                  <a:off x="482349" y="2994156"/>
                  <a:ext cx="775447" cy="115090"/>
                </a:xfrm>
                <a:custGeom>
                  <a:avLst/>
                  <a:gdLst>
                    <a:gd name="connsiteX0" fmla="*/ 0 w 1017494"/>
                    <a:gd name="connsiteY0" fmla="*/ 85165 h 85165"/>
                    <a:gd name="connsiteX1" fmla="*/ 26894 w 1017494"/>
                    <a:gd name="connsiteY1" fmla="*/ 76200 h 85165"/>
                    <a:gd name="connsiteX2" fmla="*/ 49306 w 1017494"/>
                    <a:gd name="connsiteY2" fmla="*/ 49306 h 85165"/>
                    <a:gd name="connsiteX3" fmla="*/ 62753 w 1017494"/>
                    <a:gd name="connsiteY3" fmla="*/ 44824 h 85165"/>
                    <a:gd name="connsiteX4" fmla="*/ 76200 w 1017494"/>
                    <a:gd name="connsiteY4" fmla="*/ 31377 h 85165"/>
                    <a:gd name="connsiteX5" fmla="*/ 89647 w 1017494"/>
                    <a:gd name="connsiteY5" fmla="*/ 26894 h 85165"/>
                    <a:gd name="connsiteX6" fmla="*/ 103094 w 1017494"/>
                    <a:gd name="connsiteY6" fmla="*/ 17930 h 85165"/>
                    <a:gd name="connsiteX7" fmla="*/ 121024 w 1017494"/>
                    <a:gd name="connsiteY7" fmla="*/ 22412 h 85165"/>
                    <a:gd name="connsiteX8" fmla="*/ 138953 w 1017494"/>
                    <a:gd name="connsiteY8" fmla="*/ 40341 h 85165"/>
                    <a:gd name="connsiteX9" fmla="*/ 179294 w 1017494"/>
                    <a:gd name="connsiteY9" fmla="*/ 62753 h 85165"/>
                    <a:gd name="connsiteX10" fmla="*/ 192741 w 1017494"/>
                    <a:gd name="connsiteY10" fmla="*/ 53788 h 85165"/>
                    <a:gd name="connsiteX11" fmla="*/ 206188 w 1017494"/>
                    <a:gd name="connsiteY11" fmla="*/ 49306 h 85165"/>
                    <a:gd name="connsiteX12" fmla="*/ 219635 w 1017494"/>
                    <a:gd name="connsiteY12" fmla="*/ 35859 h 85165"/>
                    <a:gd name="connsiteX13" fmla="*/ 259976 w 1017494"/>
                    <a:gd name="connsiteY13" fmla="*/ 13447 h 85165"/>
                    <a:gd name="connsiteX14" fmla="*/ 286871 w 1017494"/>
                    <a:gd name="connsiteY14" fmla="*/ 40341 h 85165"/>
                    <a:gd name="connsiteX15" fmla="*/ 295835 w 1017494"/>
                    <a:gd name="connsiteY15" fmla="*/ 53788 h 85165"/>
                    <a:gd name="connsiteX16" fmla="*/ 309282 w 1017494"/>
                    <a:gd name="connsiteY16" fmla="*/ 58271 h 85165"/>
                    <a:gd name="connsiteX17" fmla="*/ 336176 w 1017494"/>
                    <a:gd name="connsiteY17" fmla="*/ 71718 h 85165"/>
                    <a:gd name="connsiteX18" fmla="*/ 354106 w 1017494"/>
                    <a:gd name="connsiteY18" fmla="*/ 67235 h 85165"/>
                    <a:gd name="connsiteX19" fmla="*/ 363071 w 1017494"/>
                    <a:gd name="connsiteY19" fmla="*/ 49306 h 85165"/>
                    <a:gd name="connsiteX20" fmla="*/ 381000 w 1017494"/>
                    <a:gd name="connsiteY20" fmla="*/ 22412 h 85165"/>
                    <a:gd name="connsiteX21" fmla="*/ 381000 w 1017494"/>
                    <a:gd name="connsiteY21" fmla="*/ 22412 h 85165"/>
                    <a:gd name="connsiteX22" fmla="*/ 407894 w 1017494"/>
                    <a:gd name="connsiteY22" fmla="*/ 0 h 85165"/>
                    <a:gd name="connsiteX23" fmla="*/ 434788 w 1017494"/>
                    <a:gd name="connsiteY23" fmla="*/ 4483 h 85165"/>
                    <a:gd name="connsiteX24" fmla="*/ 439271 w 1017494"/>
                    <a:gd name="connsiteY24" fmla="*/ 17930 h 85165"/>
                    <a:gd name="connsiteX25" fmla="*/ 452718 w 1017494"/>
                    <a:gd name="connsiteY25" fmla="*/ 22412 h 85165"/>
                    <a:gd name="connsiteX26" fmla="*/ 457200 w 1017494"/>
                    <a:gd name="connsiteY26" fmla="*/ 35859 h 85165"/>
                    <a:gd name="connsiteX27" fmla="*/ 470647 w 1017494"/>
                    <a:gd name="connsiteY27" fmla="*/ 40341 h 85165"/>
                    <a:gd name="connsiteX28" fmla="*/ 484094 w 1017494"/>
                    <a:gd name="connsiteY28" fmla="*/ 49306 h 85165"/>
                    <a:gd name="connsiteX29" fmla="*/ 497541 w 1017494"/>
                    <a:gd name="connsiteY29" fmla="*/ 53788 h 85165"/>
                    <a:gd name="connsiteX30" fmla="*/ 515471 w 1017494"/>
                    <a:gd name="connsiteY30" fmla="*/ 62753 h 85165"/>
                    <a:gd name="connsiteX31" fmla="*/ 551329 w 1017494"/>
                    <a:gd name="connsiteY31" fmla="*/ 35859 h 85165"/>
                    <a:gd name="connsiteX32" fmla="*/ 560294 w 1017494"/>
                    <a:gd name="connsiteY32" fmla="*/ 22412 h 85165"/>
                    <a:gd name="connsiteX33" fmla="*/ 573741 w 1017494"/>
                    <a:gd name="connsiteY33" fmla="*/ 17930 h 85165"/>
                    <a:gd name="connsiteX34" fmla="*/ 600635 w 1017494"/>
                    <a:gd name="connsiteY34" fmla="*/ 4483 h 85165"/>
                    <a:gd name="connsiteX35" fmla="*/ 618565 w 1017494"/>
                    <a:gd name="connsiteY35" fmla="*/ 8965 h 85165"/>
                    <a:gd name="connsiteX36" fmla="*/ 649941 w 1017494"/>
                    <a:gd name="connsiteY36" fmla="*/ 40341 h 85165"/>
                    <a:gd name="connsiteX37" fmla="*/ 676835 w 1017494"/>
                    <a:gd name="connsiteY37" fmla="*/ 62753 h 85165"/>
                    <a:gd name="connsiteX38" fmla="*/ 690282 w 1017494"/>
                    <a:gd name="connsiteY38" fmla="*/ 67235 h 85165"/>
                    <a:gd name="connsiteX39" fmla="*/ 721659 w 1017494"/>
                    <a:gd name="connsiteY39" fmla="*/ 53788 h 85165"/>
                    <a:gd name="connsiteX40" fmla="*/ 744071 w 1017494"/>
                    <a:gd name="connsiteY40" fmla="*/ 35859 h 85165"/>
                    <a:gd name="connsiteX41" fmla="*/ 775447 w 1017494"/>
                    <a:gd name="connsiteY41" fmla="*/ 17930 h 85165"/>
                    <a:gd name="connsiteX42" fmla="*/ 802341 w 1017494"/>
                    <a:gd name="connsiteY42" fmla="*/ 4483 h 85165"/>
                    <a:gd name="connsiteX43" fmla="*/ 838200 w 1017494"/>
                    <a:gd name="connsiteY43" fmla="*/ 26894 h 85165"/>
                    <a:gd name="connsiteX44" fmla="*/ 851647 w 1017494"/>
                    <a:gd name="connsiteY44" fmla="*/ 31377 h 85165"/>
                    <a:gd name="connsiteX45" fmla="*/ 891988 w 1017494"/>
                    <a:gd name="connsiteY45" fmla="*/ 53788 h 85165"/>
                    <a:gd name="connsiteX46" fmla="*/ 918882 w 1017494"/>
                    <a:gd name="connsiteY46" fmla="*/ 67235 h 85165"/>
                    <a:gd name="connsiteX47" fmla="*/ 945776 w 1017494"/>
                    <a:gd name="connsiteY47" fmla="*/ 62753 h 85165"/>
                    <a:gd name="connsiteX48" fmla="*/ 986118 w 1017494"/>
                    <a:gd name="connsiteY48" fmla="*/ 31377 h 85165"/>
                    <a:gd name="connsiteX49" fmla="*/ 1013012 w 1017494"/>
                    <a:gd name="connsiteY49" fmla="*/ 17930 h 85165"/>
                    <a:gd name="connsiteX50" fmla="*/ 1017494 w 1017494"/>
                    <a:gd name="connsiteY50" fmla="*/ 17930 h 85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17494" h="85165">
                      <a:moveTo>
                        <a:pt x="0" y="85165"/>
                      </a:moveTo>
                      <a:cubicBezTo>
                        <a:pt x="8965" y="82177"/>
                        <a:pt x="18634" y="80789"/>
                        <a:pt x="26894" y="76200"/>
                      </a:cubicBezTo>
                      <a:cubicBezTo>
                        <a:pt x="54833" y="60678"/>
                        <a:pt x="27746" y="66553"/>
                        <a:pt x="49306" y="49306"/>
                      </a:cubicBezTo>
                      <a:cubicBezTo>
                        <a:pt x="52995" y="46355"/>
                        <a:pt x="58271" y="46318"/>
                        <a:pt x="62753" y="44824"/>
                      </a:cubicBezTo>
                      <a:cubicBezTo>
                        <a:pt x="67235" y="40342"/>
                        <a:pt x="70926" y="34893"/>
                        <a:pt x="76200" y="31377"/>
                      </a:cubicBezTo>
                      <a:cubicBezTo>
                        <a:pt x="80131" y="28756"/>
                        <a:pt x="85421" y="29007"/>
                        <a:pt x="89647" y="26894"/>
                      </a:cubicBezTo>
                      <a:cubicBezTo>
                        <a:pt x="94465" y="24485"/>
                        <a:pt x="98612" y="20918"/>
                        <a:pt x="103094" y="17930"/>
                      </a:cubicBezTo>
                      <a:cubicBezTo>
                        <a:pt x="109071" y="19424"/>
                        <a:pt x="115800" y="19147"/>
                        <a:pt x="121024" y="22412"/>
                      </a:cubicBezTo>
                      <a:cubicBezTo>
                        <a:pt x="128191" y="26891"/>
                        <a:pt x="132353" y="35061"/>
                        <a:pt x="138953" y="40341"/>
                      </a:cubicBezTo>
                      <a:cubicBezTo>
                        <a:pt x="160972" y="57957"/>
                        <a:pt x="159487" y="56151"/>
                        <a:pt x="179294" y="62753"/>
                      </a:cubicBezTo>
                      <a:cubicBezTo>
                        <a:pt x="183776" y="59765"/>
                        <a:pt x="187923" y="56197"/>
                        <a:pt x="192741" y="53788"/>
                      </a:cubicBezTo>
                      <a:cubicBezTo>
                        <a:pt x="196967" y="51675"/>
                        <a:pt x="202257" y="51927"/>
                        <a:pt x="206188" y="49306"/>
                      </a:cubicBezTo>
                      <a:cubicBezTo>
                        <a:pt x="211462" y="45790"/>
                        <a:pt x="214631" y="39751"/>
                        <a:pt x="219635" y="35859"/>
                      </a:cubicBezTo>
                      <a:cubicBezTo>
                        <a:pt x="242753" y="17879"/>
                        <a:pt x="239688" y="20211"/>
                        <a:pt x="259976" y="13447"/>
                      </a:cubicBezTo>
                      <a:cubicBezTo>
                        <a:pt x="268941" y="22412"/>
                        <a:pt x="279839" y="29792"/>
                        <a:pt x="286871" y="40341"/>
                      </a:cubicBezTo>
                      <a:cubicBezTo>
                        <a:pt x="289859" y="44823"/>
                        <a:pt x="291629" y="50423"/>
                        <a:pt x="295835" y="53788"/>
                      </a:cubicBezTo>
                      <a:cubicBezTo>
                        <a:pt x="299524" y="56740"/>
                        <a:pt x="305056" y="56158"/>
                        <a:pt x="309282" y="58271"/>
                      </a:cubicBezTo>
                      <a:cubicBezTo>
                        <a:pt x="344039" y="75649"/>
                        <a:pt x="302376" y="60450"/>
                        <a:pt x="336176" y="71718"/>
                      </a:cubicBezTo>
                      <a:cubicBezTo>
                        <a:pt x="342153" y="70224"/>
                        <a:pt x="349373" y="71179"/>
                        <a:pt x="354106" y="67235"/>
                      </a:cubicBezTo>
                      <a:cubicBezTo>
                        <a:pt x="359239" y="62957"/>
                        <a:pt x="359633" y="55036"/>
                        <a:pt x="363071" y="49306"/>
                      </a:cubicBezTo>
                      <a:cubicBezTo>
                        <a:pt x="368614" y="40067"/>
                        <a:pt x="375024" y="31377"/>
                        <a:pt x="381000" y="22412"/>
                      </a:cubicBezTo>
                      <a:lnTo>
                        <a:pt x="381000" y="22412"/>
                      </a:lnTo>
                      <a:cubicBezTo>
                        <a:pt x="399721" y="9931"/>
                        <a:pt x="390638" y="17256"/>
                        <a:pt x="407894" y="0"/>
                      </a:cubicBezTo>
                      <a:cubicBezTo>
                        <a:pt x="416859" y="1494"/>
                        <a:pt x="426897" y="-26"/>
                        <a:pt x="434788" y="4483"/>
                      </a:cubicBezTo>
                      <a:cubicBezTo>
                        <a:pt x="438890" y="6827"/>
                        <a:pt x="435930" y="14589"/>
                        <a:pt x="439271" y="17930"/>
                      </a:cubicBezTo>
                      <a:cubicBezTo>
                        <a:pt x="442612" y="21271"/>
                        <a:pt x="448236" y="20918"/>
                        <a:pt x="452718" y="22412"/>
                      </a:cubicBezTo>
                      <a:cubicBezTo>
                        <a:pt x="454212" y="26894"/>
                        <a:pt x="453859" y="32518"/>
                        <a:pt x="457200" y="35859"/>
                      </a:cubicBezTo>
                      <a:cubicBezTo>
                        <a:pt x="460541" y="39200"/>
                        <a:pt x="466421" y="38228"/>
                        <a:pt x="470647" y="40341"/>
                      </a:cubicBezTo>
                      <a:cubicBezTo>
                        <a:pt x="475465" y="42750"/>
                        <a:pt x="479276" y="46897"/>
                        <a:pt x="484094" y="49306"/>
                      </a:cubicBezTo>
                      <a:cubicBezTo>
                        <a:pt x="488320" y="51419"/>
                        <a:pt x="493198" y="51927"/>
                        <a:pt x="497541" y="53788"/>
                      </a:cubicBezTo>
                      <a:cubicBezTo>
                        <a:pt x="503683" y="56420"/>
                        <a:pt x="509494" y="59765"/>
                        <a:pt x="515471" y="62753"/>
                      </a:cubicBezTo>
                      <a:cubicBezTo>
                        <a:pt x="527424" y="53788"/>
                        <a:pt x="543041" y="48290"/>
                        <a:pt x="551329" y="35859"/>
                      </a:cubicBezTo>
                      <a:cubicBezTo>
                        <a:pt x="554317" y="31377"/>
                        <a:pt x="556087" y="25777"/>
                        <a:pt x="560294" y="22412"/>
                      </a:cubicBezTo>
                      <a:cubicBezTo>
                        <a:pt x="563983" y="19461"/>
                        <a:pt x="569259" y="19424"/>
                        <a:pt x="573741" y="17930"/>
                      </a:cubicBezTo>
                      <a:cubicBezTo>
                        <a:pt x="580541" y="13397"/>
                        <a:pt x="591355" y="4483"/>
                        <a:pt x="600635" y="4483"/>
                      </a:cubicBezTo>
                      <a:cubicBezTo>
                        <a:pt x="606796" y="4483"/>
                        <a:pt x="612588" y="7471"/>
                        <a:pt x="618565" y="8965"/>
                      </a:cubicBezTo>
                      <a:cubicBezTo>
                        <a:pt x="639115" y="39790"/>
                        <a:pt x="626273" y="32452"/>
                        <a:pt x="649941" y="40341"/>
                      </a:cubicBezTo>
                      <a:cubicBezTo>
                        <a:pt x="659853" y="50253"/>
                        <a:pt x="664355" y="56513"/>
                        <a:pt x="676835" y="62753"/>
                      </a:cubicBezTo>
                      <a:cubicBezTo>
                        <a:pt x="681061" y="64866"/>
                        <a:pt x="685800" y="65741"/>
                        <a:pt x="690282" y="67235"/>
                      </a:cubicBezTo>
                      <a:cubicBezTo>
                        <a:pt x="704000" y="63806"/>
                        <a:pt x="711340" y="64107"/>
                        <a:pt x="721659" y="53788"/>
                      </a:cubicBezTo>
                      <a:cubicBezTo>
                        <a:pt x="741933" y="33514"/>
                        <a:pt x="717893" y="44584"/>
                        <a:pt x="744071" y="35859"/>
                      </a:cubicBezTo>
                      <a:cubicBezTo>
                        <a:pt x="757578" y="26854"/>
                        <a:pt x="759520" y="24756"/>
                        <a:pt x="775447" y="17930"/>
                      </a:cubicBezTo>
                      <a:cubicBezTo>
                        <a:pt x="801426" y="6796"/>
                        <a:pt x="776501" y="21708"/>
                        <a:pt x="802341" y="4483"/>
                      </a:cubicBezTo>
                      <a:cubicBezTo>
                        <a:pt x="860992" y="27941"/>
                        <a:pt x="795150" y="-1807"/>
                        <a:pt x="838200" y="26894"/>
                      </a:cubicBezTo>
                      <a:cubicBezTo>
                        <a:pt x="842131" y="29515"/>
                        <a:pt x="847517" y="29082"/>
                        <a:pt x="851647" y="31377"/>
                      </a:cubicBezTo>
                      <a:cubicBezTo>
                        <a:pt x="897880" y="57062"/>
                        <a:pt x="861563" y="43647"/>
                        <a:pt x="891988" y="53788"/>
                      </a:cubicBezTo>
                      <a:cubicBezTo>
                        <a:pt x="898788" y="58321"/>
                        <a:pt x="909602" y="67235"/>
                        <a:pt x="918882" y="67235"/>
                      </a:cubicBezTo>
                      <a:cubicBezTo>
                        <a:pt x="927970" y="67235"/>
                        <a:pt x="936811" y="64247"/>
                        <a:pt x="945776" y="62753"/>
                      </a:cubicBezTo>
                      <a:cubicBezTo>
                        <a:pt x="966843" y="41687"/>
                        <a:pt x="953948" y="52824"/>
                        <a:pt x="986118" y="31377"/>
                      </a:cubicBezTo>
                      <a:cubicBezTo>
                        <a:pt x="999266" y="22612"/>
                        <a:pt x="998164" y="21642"/>
                        <a:pt x="1013012" y="17930"/>
                      </a:cubicBezTo>
                      <a:cubicBezTo>
                        <a:pt x="1014461" y="17568"/>
                        <a:pt x="1016000" y="17930"/>
                        <a:pt x="1017494" y="1793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89" name="Freeform 69">
                  <a:extLst>
                    <a:ext uri="{FF2B5EF4-FFF2-40B4-BE49-F238E27FC236}">
                      <a16:creationId xmlns:a16="http://schemas.microsoft.com/office/drawing/2014/main" id="{1AB15089-8223-4445-A91E-94A18F462DEE}"/>
                    </a:ext>
                  </a:extLst>
                </p:cNvPr>
                <p:cNvSpPr/>
                <p:nvPr/>
              </p:nvSpPr>
              <p:spPr bwMode="auto">
                <a:xfrm rot="14529553">
                  <a:off x="1228970" y="3970630"/>
                  <a:ext cx="775447" cy="115090"/>
                </a:xfrm>
                <a:custGeom>
                  <a:avLst/>
                  <a:gdLst>
                    <a:gd name="connsiteX0" fmla="*/ 0 w 1017494"/>
                    <a:gd name="connsiteY0" fmla="*/ 85165 h 85165"/>
                    <a:gd name="connsiteX1" fmla="*/ 26894 w 1017494"/>
                    <a:gd name="connsiteY1" fmla="*/ 76200 h 85165"/>
                    <a:gd name="connsiteX2" fmla="*/ 49306 w 1017494"/>
                    <a:gd name="connsiteY2" fmla="*/ 49306 h 85165"/>
                    <a:gd name="connsiteX3" fmla="*/ 62753 w 1017494"/>
                    <a:gd name="connsiteY3" fmla="*/ 44824 h 85165"/>
                    <a:gd name="connsiteX4" fmla="*/ 76200 w 1017494"/>
                    <a:gd name="connsiteY4" fmla="*/ 31377 h 85165"/>
                    <a:gd name="connsiteX5" fmla="*/ 89647 w 1017494"/>
                    <a:gd name="connsiteY5" fmla="*/ 26894 h 85165"/>
                    <a:gd name="connsiteX6" fmla="*/ 103094 w 1017494"/>
                    <a:gd name="connsiteY6" fmla="*/ 17930 h 85165"/>
                    <a:gd name="connsiteX7" fmla="*/ 121024 w 1017494"/>
                    <a:gd name="connsiteY7" fmla="*/ 22412 h 85165"/>
                    <a:gd name="connsiteX8" fmla="*/ 138953 w 1017494"/>
                    <a:gd name="connsiteY8" fmla="*/ 40341 h 85165"/>
                    <a:gd name="connsiteX9" fmla="*/ 179294 w 1017494"/>
                    <a:gd name="connsiteY9" fmla="*/ 62753 h 85165"/>
                    <a:gd name="connsiteX10" fmla="*/ 192741 w 1017494"/>
                    <a:gd name="connsiteY10" fmla="*/ 53788 h 85165"/>
                    <a:gd name="connsiteX11" fmla="*/ 206188 w 1017494"/>
                    <a:gd name="connsiteY11" fmla="*/ 49306 h 85165"/>
                    <a:gd name="connsiteX12" fmla="*/ 219635 w 1017494"/>
                    <a:gd name="connsiteY12" fmla="*/ 35859 h 85165"/>
                    <a:gd name="connsiteX13" fmla="*/ 259976 w 1017494"/>
                    <a:gd name="connsiteY13" fmla="*/ 13447 h 85165"/>
                    <a:gd name="connsiteX14" fmla="*/ 286871 w 1017494"/>
                    <a:gd name="connsiteY14" fmla="*/ 40341 h 85165"/>
                    <a:gd name="connsiteX15" fmla="*/ 295835 w 1017494"/>
                    <a:gd name="connsiteY15" fmla="*/ 53788 h 85165"/>
                    <a:gd name="connsiteX16" fmla="*/ 309282 w 1017494"/>
                    <a:gd name="connsiteY16" fmla="*/ 58271 h 85165"/>
                    <a:gd name="connsiteX17" fmla="*/ 336176 w 1017494"/>
                    <a:gd name="connsiteY17" fmla="*/ 71718 h 85165"/>
                    <a:gd name="connsiteX18" fmla="*/ 354106 w 1017494"/>
                    <a:gd name="connsiteY18" fmla="*/ 67235 h 85165"/>
                    <a:gd name="connsiteX19" fmla="*/ 363071 w 1017494"/>
                    <a:gd name="connsiteY19" fmla="*/ 49306 h 85165"/>
                    <a:gd name="connsiteX20" fmla="*/ 381000 w 1017494"/>
                    <a:gd name="connsiteY20" fmla="*/ 22412 h 85165"/>
                    <a:gd name="connsiteX21" fmla="*/ 381000 w 1017494"/>
                    <a:gd name="connsiteY21" fmla="*/ 22412 h 85165"/>
                    <a:gd name="connsiteX22" fmla="*/ 407894 w 1017494"/>
                    <a:gd name="connsiteY22" fmla="*/ 0 h 85165"/>
                    <a:gd name="connsiteX23" fmla="*/ 434788 w 1017494"/>
                    <a:gd name="connsiteY23" fmla="*/ 4483 h 85165"/>
                    <a:gd name="connsiteX24" fmla="*/ 439271 w 1017494"/>
                    <a:gd name="connsiteY24" fmla="*/ 17930 h 85165"/>
                    <a:gd name="connsiteX25" fmla="*/ 452718 w 1017494"/>
                    <a:gd name="connsiteY25" fmla="*/ 22412 h 85165"/>
                    <a:gd name="connsiteX26" fmla="*/ 457200 w 1017494"/>
                    <a:gd name="connsiteY26" fmla="*/ 35859 h 85165"/>
                    <a:gd name="connsiteX27" fmla="*/ 470647 w 1017494"/>
                    <a:gd name="connsiteY27" fmla="*/ 40341 h 85165"/>
                    <a:gd name="connsiteX28" fmla="*/ 484094 w 1017494"/>
                    <a:gd name="connsiteY28" fmla="*/ 49306 h 85165"/>
                    <a:gd name="connsiteX29" fmla="*/ 497541 w 1017494"/>
                    <a:gd name="connsiteY29" fmla="*/ 53788 h 85165"/>
                    <a:gd name="connsiteX30" fmla="*/ 515471 w 1017494"/>
                    <a:gd name="connsiteY30" fmla="*/ 62753 h 85165"/>
                    <a:gd name="connsiteX31" fmla="*/ 551329 w 1017494"/>
                    <a:gd name="connsiteY31" fmla="*/ 35859 h 85165"/>
                    <a:gd name="connsiteX32" fmla="*/ 560294 w 1017494"/>
                    <a:gd name="connsiteY32" fmla="*/ 22412 h 85165"/>
                    <a:gd name="connsiteX33" fmla="*/ 573741 w 1017494"/>
                    <a:gd name="connsiteY33" fmla="*/ 17930 h 85165"/>
                    <a:gd name="connsiteX34" fmla="*/ 600635 w 1017494"/>
                    <a:gd name="connsiteY34" fmla="*/ 4483 h 85165"/>
                    <a:gd name="connsiteX35" fmla="*/ 618565 w 1017494"/>
                    <a:gd name="connsiteY35" fmla="*/ 8965 h 85165"/>
                    <a:gd name="connsiteX36" fmla="*/ 649941 w 1017494"/>
                    <a:gd name="connsiteY36" fmla="*/ 40341 h 85165"/>
                    <a:gd name="connsiteX37" fmla="*/ 676835 w 1017494"/>
                    <a:gd name="connsiteY37" fmla="*/ 62753 h 85165"/>
                    <a:gd name="connsiteX38" fmla="*/ 690282 w 1017494"/>
                    <a:gd name="connsiteY38" fmla="*/ 67235 h 85165"/>
                    <a:gd name="connsiteX39" fmla="*/ 721659 w 1017494"/>
                    <a:gd name="connsiteY39" fmla="*/ 53788 h 85165"/>
                    <a:gd name="connsiteX40" fmla="*/ 744071 w 1017494"/>
                    <a:gd name="connsiteY40" fmla="*/ 35859 h 85165"/>
                    <a:gd name="connsiteX41" fmla="*/ 775447 w 1017494"/>
                    <a:gd name="connsiteY41" fmla="*/ 17930 h 85165"/>
                    <a:gd name="connsiteX42" fmla="*/ 802341 w 1017494"/>
                    <a:gd name="connsiteY42" fmla="*/ 4483 h 85165"/>
                    <a:gd name="connsiteX43" fmla="*/ 838200 w 1017494"/>
                    <a:gd name="connsiteY43" fmla="*/ 26894 h 85165"/>
                    <a:gd name="connsiteX44" fmla="*/ 851647 w 1017494"/>
                    <a:gd name="connsiteY44" fmla="*/ 31377 h 85165"/>
                    <a:gd name="connsiteX45" fmla="*/ 891988 w 1017494"/>
                    <a:gd name="connsiteY45" fmla="*/ 53788 h 85165"/>
                    <a:gd name="connsiteX46" fmla="*/ 918882 w 1017494"/>
                    <a:gd name="connsiteY46" fmla="*/ 67235 h 85165"/>
                    <a:gd name="connsiteX47" fmla="*/ 945776 w 1017494"/>
                    <a:gd name="connsiteY47" fmla="*/ 62753 h 85165"/>
                    <a:gd name="connsiteX48" fmla="*/ 986118 w 1017494"/>
                    <a:gd name="connsiteY48" fmla="*/ 31377 h 85165"/>
                    <a:gd name="connsiteX49" fmla="*/ 1013012 w 1017494"/>
                    <a:gd name="connsiteY49" fmla="*/ 17930 h 85165"/>
                    <a:gd name="connsiteX50" fmla="*/ 1017494 w 1017494"/>
                    <a:gd name="connsiteY50" fmla="*/ 17930 h 85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17494" h="85165">
                      <a:moveTo>
                        <a:pt x="0" y="85165"/>
                      </a:moveTo>
                      <a:cubicBezTo>
                        <a:pt x="8965" y="82177"/>
                        <a:pt x="18634" y="80789"/>
                        <a:pt x="26894" y="76200"/>
                      </a:cubicBezTo>
                      <a:cubicBezTo>
                        <a:pt x="54833" y="60678"/>
                        <a:pt x="27746" y="66553"/>
                        <a:pt x="49306" y="49306"/>
                      </a:cubicBezTo>
                      <a:cubicBezTo>
                        <a:pt x="52995" y="46355"/>
                        <a:pt x="58271" y="46318"/>
                        <a:pt x="62753" y="44824"/>
                      </a:cubicBezTo>
                      <a:cubicBezTo>
                        <a:pt x="67235" y="40342"/>
                        <a:pt x="70926" y="34893"/>
                        <a:pt x="76200" y="31377"/>
                      </a:cubicBezTo>
                      <a:cubicBezTo>
                        <a:pt x="80131" y="28756"/>
                        <a:pt x="85421" y="29007"/>
                        <a:pt x="89647" y="26894"/>
                      </a:cubicBezTo>
                      <a:cubicBezTo>
                        <a:pt x="94465" y="24485"/>
                        <a:pt x="98612" y="20918"/>
                        <a:pt x="103094" y="17930"/>
                      </a:cubicBezTo>
                      <a:cubicBezTo>
                        <a:pt x="109071" y="19424"/>
                        <a:pt x="115800" y="19147"/>
                        <a:pt x="121024" y="22412"/>
                      </a:cubicBezTo>
                      <a:cubicBezTo>
                        <a:pt x="128191" y="26891"/>
                        <a:pt x="132353" y="35061"/>
                        <a:pt x="138953" y="40341"/>
                      </a:cubicBezTo>
                      <a:cubicBezTo>
                        <a:pt x="160972" y="57957"/>
                        <a:pt x="159487" y="56151"/>
                        <a:pt x="179294" y="62753"/>
                      </a:cubicBezTo>
                      <a:cubicBezTo>
                        <a:pt x="183776" y="59765"/>
                        <a:pt x="187923" y="56197"/>
                        <a:pt x="192741" y="53788"/>
                      </a:cubicBezTo>
                      <a:cubicBezTo>
                        <a:pt x="196967" y="51675"/>
                        <a:pt x="202257" y="51927"/>
                        <a:pt x="206188" y="49306"/>
                      </a:cubicBezTo>
                      <a:cubicBezTo>
                        <a:pt x="211462" y="45790"/>
                        <a:pt x="214631" y="39751"/>
                        <a:pt x="219635" y="35859"/>
                      </a:cubicBezTo>
                      <a:cubicBezTo>
                        <a:pt x="242753" y="17879"/>
                        <a:pt x="239688" y="20211"/>
                        <a:pt x="259976" y="13447"/>
                      </a:cubicBezTo>
                      <a:cubicBezTo>
                        <a:pt x="268941" y="22412"/>
                        <a:pt x="279839" y="29792"/>
                        <a:pt x="286871" y="40341"/>
                      </a:cubicBezTo>
                      <a:cubicBezTo>
                        <a:pt x="289859" y="44823"/>
                        <a:pt x="291629" y="50423"/>
                        <a:pt x="295835" y="53788"/>
                      </a:cubicBezTo>
                      <a:cubicBezTo>
                        <a:pt x="299524" y="56740"/>
                        <a:pt x="305056" y="56158"/>
                        <a:pt x="309282" y="58271"/>
                      </a:cubicBezTo>
                      <a:cubicBezTo>
                        <a:pt x="344039" y="75649"/>
                        <a:pt x="302376" y="60450"/>
                        <a:pt x="336176" y="71718"/>
                      </a:cubicBezTo>
                      <a:cubicBezTo>
                        <a:pt x="342153" y="70224"/>
                        <a:pt x="349373" y="71179"/>
                        <a:pt x="354106" y="67235"/>
                      </a:cubicBezTo>
                      <a:cubicBezTo>
                        <a:pt x="359239" y="62957"/>
                        <a:pt x="359633" y="55036"/>
                        <a:pt x="363071" y="49306"/>
                      </a:cubicBezTo>
                      <a:cubicBezTo>
                        <a:pt x="368614" y="40067"/>
                        <a:pt x="375024" y="31377"/>
                        <a:pt x="381000" y="22412"/>
                      </a:cubicBezTo>
                      <a:lnTo>
                        <a:pt x="381000" y="22412"/>
                      </a:lnTo>
                      <a:cubicBezTo>
                        <a:pt x="399721" y="9931"/>
                        <a:pt x="390638" y="17256"/>
                        <a:pt x="407894" y="0"/>
                      </a:cubicBezTo>
                      <a:cubicBezTo>
                        <a:pt x="416859" y="1494"/>
                        <a:pt x="426897" y="-26"/>
                        <a:pt x="434788" y="4483"/>
                      </a:cubicBezTo>
                      <a:cubicBezTo>
                        <a:pt x="438890" y="6827"/>
                        <a:pt x="435930" y="14589"/>
                        <a:pt x="439271" y="17930"/>
                      </a:cubicBezTo>
                      <a:cubicBezTo>
                        <a:pt x="442612" y="21271"/>
                        <a:pt x="448236" y="20918"/>
                        <a:pt x="452718" y="22412"/>
                      </a:cubicBezTo>
                      <a:cubicBezTo>
                        <a:pt x="454212" y="26894"/>
                        <a:pt x="453859" y="32518"/>
                        <a:pt x="457200" y="35859"/>
                      </a:cubicBezTo>
                      <a:cubicBezTo>
                        <a:pt x="460541" y="39200"/>
                        <a:pt x="466421" y="38228"/>
                        <a:pt x="470647" y="40341"/>
                      </a:cubicBezTo>
                      <a:cubicBezTo>
                        <a:pt x="475465" y="42750"/>
                        <a:pt x="479276" y="46897"/>
                        <a:pt x="484094" y="49306"/>
                      </a:cubicBezTo>
                      <a:cubicBezTo>
                        <a:pt x="488320" y="51419"/>
                        <a:pt x="493198" y="51927"/>
                        <a:pt x="497541" y="53788"/>
                      </a:cubicBezTo>
                      <a:cubicBezTo>
                        <a:pt x="503683" y="56420"/>
                        <a:pt x="509494" y="59765"/>
                        <a:pt x="515471" y="62753"/>
                      </a:cubicBezTo>
                      <a:cubicBezTo>
                        <a:pt x="527424" y="53788"/>
                        <a:pt x="543041" y="48290"/>
                        <a:pt x="551329" y="35859"/>
                      </a:cubicBezTo>
                      <a:cubicBezTo>
                        <a:pt x="554317" y="31377"/>
                        <a:pt x="556087" y="25777"/>
                        <a:pt x="560294" y="22412"/>
                      </a:cubicBezTo>
                      <a:cubicBezTo>
                        <a:pt x="563983" y="19461"/>
                        <a:pt x="569259" y="19424"/>
                        <a:pt x="573741" y="17930"/>
                      </a:cubicBezTo>
                      <a:cubicBezTo>
                        <a:pt x="580541" y="13397"/>
                        <a:pt x="591355" y="4483"/>
                        <a:pt x="600635" y="4483"/>
                      </a:cubicBezTo>
                      <a:cubicBezTo>
                        <a:pt x="606796" y="4483"/>
                        <a:pt x="612588" y="7471"/>
                        <a:pt x="618565" y="8965"/>
                      </a:cubicBezTo>
                      <a:cubicBezTo>
                        <a:pt x="639115" y="39790"/>
                        <a:pt x="626273" y="32452"/>
                        <a:pt x="649941" y="40341"/>
                      </a:cubicBezTo>
                      <a:cubicBezTo>
                        <a:pt x="659853" y="50253"/>
                        <a:pt x="664355" y="56513"/>
                        <a:pt x="676835" y="62753"/>
                      </a:cubicBezTo>
                      <a:cubicBezTo>
                        <a:pt x="681061" y="64866"/>
                        <a:pt x="685800" y="65741"/>
                        <a:pt x="690282" y="67235"/>
                      </a:cubicBezTo>
                      <a:cubicBezTo>
                        <a:pt x="704000" y="63806"/>
                        <a:pt x="711340" y="64107"/>
                        <a:pt x="721659" y="53788"/>
                      </a:cubicBezTo>
                      <a:cubicBezTo>
                        <a:pt x="741933" y="33514"/>
                        <a:pt x="717893" y="44584"/>
                        <a:pt x="744071" y="35859"/>
                      </a:cubicBezTo>
                      <a:cubicBezTo>
                        <a:pt x="757578" y="26854"/>
                        <a:pt x="759520" y="24756"/>
                        <a:pt x="775447" y="17930"/>
                      </a:cubicBezTo>
                      <a:cubicBezTo>
                        <a:pt x="801426" y="6796"/>
                        <a:pt x="776501" y="21708"/>
                        <a:pt x="802341" y="4483"/>
                      </a:cubicBezTo>
                      <a:cubicBezTo>
                        <a:pt x="860992" y="27941"/>
                        <a:pt x="795150" y="-1807"/>
                        <a:pt x="838200" y="26894"/>
                      </a:cubicBezTo>
                      <a:cubicBezTo>
                        <a:pt x="842131" y="29515"/>
                        <a:pt x="847517" y="29082"/>
                        <a:pt x="851647" y="31377"/>
                      </a:cubicBezTo>
                      <a:cubicBezTo>
                        <a:pt x="897880" y="57062"/>
                        <a:pt x="861563" y="43647"/>
                        <a:pt x="891988" y="53788"/>
                      </a:cubicBezTo>
                      <a:cubicBezTo>
                        <a:pt x="898788" y="58321"/>
                        <a:pt x="909602" y="67235"/>
                        <a:pt x="918882" y="67235"/>
                      </a:cubicBezTo>
                      <a:cubicBezTo>
                        <a:pt x="927970" y="67235"/>
                        <a:pt x="936811" y="64247"/>
                        <a:pt x="945776" y="62753"/>
                      </a:cubicBezTo>
                      <a:cubicBezTo>
                        <a:pt x="966843" y="41687"/>
                        <a:pt x="953948" y="52824"/>
                        <a:pt x="986118" y="31377"/>
                      </a:cubicBezTo>
                      <a:cubicBezTo>
                        <a:pt x="999266" y="22612"/>
                        <a:pt x="998164" y="21642"/>
                        <a:pt x="1013012" y="17930"/>
                      </a:cubicBezTo>
                      <a:cubicBezTo>
                        <a:pt x="1014461" y="17568"/>
                        <a:pt x="1016000" y="17930"/>
                        <a:pt x="1017494" y="1793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90" name="Freeform 70">
                  <a:extLst>
                    <a:ext uri="{FF2B5EF4-FFF2-40B4-BE49-F238E27FC236}">
                      <a16:creationId xmlns:a16="http://schemas.microsoft.com/office/drawing/2014/main" id="{AA1B4F4C-2AA6-4A6F-9351-C93B1B67FC80}"/>
                    </a:ext>
                  </a:extLst>
                </p:cNvPr>
                <p:cNvSpPr/>
                <p:nvPr/>
              </p:nvSpPr>
              <p:spPr bwMode="auto">
                <a:xfrm rot="8160289">
                  <a:off x="1287768" y="3013820"/>
                  <a:ext cx="775447" cy="115090"/>
                </a:xfrm>
                <a:custGeom>
                  <a:avLst/>
                  <a:gdLst>
                    <a:gd name="connsiteX0" fmla="*/ 0 w 1017494"/>
                    <a:gd name="connsiteY0" fmla="*/ 85165 h 85165"/>
                    <a:gd name="connsiteX1" fmla="*/ 26894 w 1017494"/>
                    <a:gd name="connsiteY1" fmla="*/ 76200 h 85165"/>
                    <a:gd name="connsiteX2" fmla="*/ 49306 w 1017494"/>
                    <a:gd name="connsiteY2" fmla="*/ 49306 h 85165"/>
                    <a:gd name="connsiteX3" fmla="*/ 62753 w 1017494"/>
                    <a:gd name="connsiteY3" fmla="*/ 44824 h 85165"/>
                    <a:gd name="connsiteX4" fmla="*/ 76200 w 1017494"/>
                    <a:gd name="connsiteY4" fmla="*/ 31377 h 85165"/>
                    <a:gd name="connsiteX5" fmla="*/ 89647 w 1017494"/>
                    <a:gd name="connsiteY5" fmla="*/ 26894 h 85165"/>
                    <a:gd name="connsiteX6" fmla="*/ 103094 w 1017494"/>
                    <a:gd name="connsiteY6" fmla="*/ 17930 h 85165"/>
                    <a:gd name="connsiteX7" fmla="*/ 121024 w 1017494"/>
                    <a:gd name="connsiteY7" fmla="*/ 22412 h 85165"/>
                    <a:gd name="connsiteX8" fmla="*/ 138953 w 1017494"/>
                    <a:gd name="connsiteY8" fmla="*/ 40341 h 85165"/>
                    <a:gd name="connsiteX9" fmla="*/ 179294 w 1017494"/>
                    <a:gd name="connsiteY9" fmla="*/ 62753 h 85165"/>
                    <a:gd name="connsiteX10" fmla="*/ 192741 w 1017494"/>
                    <a:gd name="connsiteY10" fmla="*/ 53788 h 85165"/>
                    <a:gd name="connsiteX11" fmla="*/ 206188 w 1017494"/>
                    <a:gd name="connsiteY11" fmla="*/ 49306 h 85165"/>
                    <a:gd name="connsiteX12" fmla="*/ 219635 w 1017494"/>
                    <a:gd name="connsiteY12" fmla="*/ 35859 h 85165"/>
                    <a:gd name="connsiteX13" fmla="*/ 259976 w 1017494"/>
                    <a:gd name="connsiteY13" fmla="*/ 13447 h 85165"/>
                    <a:gd name="connsiteX14" fmla="*/ 286871 w 1017494"/>
                    <a:gd name="connsiteY14" fmla="*/ 40341 h 85165"/>
                    <a:gd name="connsiteX15" fmla="*/ 295835 w 1017494"/>
                    <a:gd name="connsiteY15" fmla="*/ 53788 h 85165"/>
                    <a:gd name="connsiteX16" fmla="*/ 309282 w 1017494"/>
                    <a:gd name="connsiteY16" fmla="*/ 58271 h 85165"/>
                    <a:gd name="connsiteX17" fmla="*/ 336176 w 1017494"/>
                    <a:gd name="connsiteY17" fmla="*/ 71718 h 85165"/>
                    <a:gd name="connsiteX18" fmla="*/ 354106 w 1017494"/>
                    <a:gd name="connsiteY18" fmla="*/ 67235 h 85165"/>
                    <a:gd name="connsiteX19" fmla="*/ 363071 w 1017494"/>
                    <a:gd name="connsiteY19" fmla="*/ 49306 h 85165"/>
                    <a:gd name="connsiteX20" fmla="*/ 381000 w 1017494"/>
                    <a:gd name="connsiteY20" fmla="*/ 22412 h 85165"/>
                    <a:gd name="connsiteX21" fmla="*/ 381000 w 1017494"/>
                    <a:gd name="connsiteY21" fmla="*/ 22412 h 85165"/>
                    <a:gd name="connsiteX22" fmla="*/ 407894 w 1017494"/>
                    <a:gd name="connsiteY22" fmla="*/ 0 h 85165"/>
                    <a:gd name="connsiteX23" fmla="*/ 434788 w 1017494"/>
                    <a:gd name="connsiteY23" fmla="*/ 4483 h 85165"/>
                    <a:gd name="connsiteX24" fmla="*/ 439271 w 1017494"/>
                    <a:gd name="connsiteY24" fmla="*/ 17930 h 85165"/>
                    <a:gd name="connsiteX25" fmla="*/ 452718 w 1017494"/>
                    <a:gd name="connsiteY25" fmla="*/ 22412 h 85165"/>
                    <a:gd name="connsiteX26" fmla="*/ 457200 w 1017494"/>
                    <a:gd name="connsiteY26" fmla="*/ 35859 h 85165"/>
                    <a:gd name="connsiteX27" fmla="*/ 470647 w 1017494"/>
                    <a:gd name="connsiteY27" fmla="*/ 40341 h 85165"/>
                    <a:gd name="connsiteX28" fmla="*/ 484094 w 1017494"/>
                    <a:gd name="connsiteY28" fmla="*/ 49306 h 85165"/>
                    <a:gd name="connsiteX29" fmla="*/ 497541 w 1017494"/>
                    <a:gd name="connsiteY29" fmla="*/ 53788 h 85165"/>
                    <a:gd name="connsiteX30" fmla="*/ 515471 w 1017494"/>
                    <a:gd name="connsiteY30" fmla="*/ 62753 h 85165"/>
                    <a:gd name="connsiteX31" fmla="*/ 551329 w 1017494"/>
                    <a:gd name="connsiteY31" fmla="*/ 35859 h 85165"/>
                    <a:gd name="connsiteX32" fmla="*/ 560294 w 1017494"/>
                    <a:gd name="connsiteY32" fmla="*/ 22412 h 85165"/>
                    <a:gd name="connsiteX33" fmla="*/ 573741 w 1017494"/>
                    <a:gd name="connsiteY33" fmla="*/ 17930 h 85165"/>
                    <a:gd name="connsiteX34" fmla="*/ 600635 w 1017494"/>
                    <a:gd name="connsiteY34" fmla="*/ 4483 h 85165"/>
                    <a:gd name="connsiteX35" fmla="*/ 618565 w 1017494"/>
                    <a:gd name="connsiteY35" fmla="*/ 8965 h 85165"/>
                    <a:gd name="connsiteX36" fmla="*/ 649941 w 1017494"/>
                    <a:gd name="connsiteY36" fmla="*/ 40341 h 85165"/>
                    <a:gd name="connsiteX37" fmla="*/ 676835 w 1017494"/>
                    <a:gd name="connsiteY37" fmla="*/ 62753 h 85165"/>
                    <a:gd name="connsiteX38" fmla="*/ 690282 w 1017494"/>
                    <a:gd name="connsiteY38" fmla="*/ 67235 h 85165"/>
                    <a:gd name="connsiteX39" fmla="*/ 721659 w 1017494"/>
                    <a:gd name="connsiteY39" fmla="*/ 53788 h 85165"/>
                    <a:gd name="connsiteX40" fmla="*/ 744071 w 1017494"/>
                    <a:gd name="connsiteY40" fmla="*/ 35859 h 85165"/>
                    <a:gd name="connsiteX41" fmla="*/ 775447 w 1017494"/>
                    <a:gd name="connsiteY41" fmla="*/ 17930 h 85165"/>
                    <a:gd name="connsiteX42" fmla="*/ 802341 w 1017494"/>
                    <a:gd name="connsiteY42" fmla="*/ 4483 h 85165"/>
                    <a:gd name="connsiteX43" fmla="*/ 838200 w 1017494"/>
                    <a:gd name="connsiteY43" fmla="*/ 26894 h 85165"/>
                    <a:gd name="connsiteX44" fmla="*/ 851647 w 1017494"/>
                    <a:gd name="connsiteY44" fmla="*/ 31377 h 85165"/>
                    <a:gd name="connsiteX45" fmla="*/ 891988 w 1017494"/>
                    <a:gd name="connsiteY45" fmla="*/ 53788 h 85165"/>
                    <a:gd name="connsiteX46" fmla="*/ 918882 w 1017494"/>
                    <a:gd name="connsiteY46" fmla="*/ 67235 h 85165"/>
                    <a:gd name="connsiteX47" fmla="*/ 945776 w 1017494"/>
                    <a:gd name="connsiteY47" fmla="*/ 62753 h 85165"/>
                    <a:gd name="connsiteX48" fmla="*/ 986118 w 1017494"/>
                    <a:gd name="connsiteY48" fmla="*/ 31377 h 85165"/>
                    <a:gd name="connsiteX49" fmla="*/ 1013012 w 1017494"/>
                    <a:gd name="connsiteY49" fmla="*/ 17930 h 85165"/>
                    <a:gd name="connsiteX50" fmla="*/ 1017494 w 1017494"/>
                    <a:gd name="connsiteY50" fmla="*/ 17930 h 85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17494" h="85165">
                      <a:moveTo>
                        <a:pt x="0" y="85165"/>
                      </a:moveTo>
                      <a:cubicBezTo>
                        <a:pt x="8965" y="82177"/>
                        <a:pt x="18634" y="80789"/>
                        <a:pt x="26894" y="76200"/>
                      </a:cubicBezTo>
                      <a:cubicBezTo>
                        <a:pt x="54833" y="60678"/>
                        <a:pt x="27746" y="66553"/>
                        <a:pt x="49306" y="49306"/>
                      </a:cubicBezTo>
                      <a:cubicBezTo>
                        <a:pt x="52995" y="46355"/>
                        <a:pt x="58271" y="46318"/>
                        <a:pt x="62753" y="44824"/>
                      </a:cubicBezTo>
                      <a:cubicBezTo>
                        <a:pt x="67235" y="40342"/>
                        <a:pt x="70926" y="34893"/>
                        <a:pt x="76200" y="31377"/>
                      </a:cubicBezTo>
                      <a:cubicBezTo>
                        <a:pt x="80131" y="28756"/>
                        <a:pt x="85421" y="29007"/>
                        <a:pt x="89647" y="26894"/>
                      </a:cubicBezTo>
                      <a:cubicBezTo>
                        <a:pt x="94465" y="24485"/>
                        <a:pt x="98612" y="20918"/>
                        <a:pt x="103094" y="17930"/>
                      </a:cubicBezTo>
                      <a:cubicBezTo>
                        <a:pt x="109071" y="19424"/>
                        <a:pt x="115800" y="19147"/>
                        <a:pt x="121024" y="22412"/>
                      </a:cubicBezTo>
                      <a:cubicBezTo>
                        <a:pt x="128191" y="26891"/>
                        <a:pt x="132353" y="35061"/>
                        <a:pt x="138953" y="40341"/>
                      </a:cubicBezTo>
                      <a:cubicBezTo>
                        <a:pt x="160972" y="57957"/>
                        <a:pt x="159487" y="56151"/>
                        <a:pt x="179294" y="62753"/>
                      </a:cubicBezTo>
                      <a:cubicBezTo>
                        <a:pt x="183776" y="59765"/>
                        <a:pt x="187923" y="56197"/>
                        <a:pt x="192741" y="53788"/>
                      </a:cubicBezTo>
                      <a:cubicBezTo>
                        <a:pt x="196967" y="51675"/>
                        <a:pt x="202257" y="51927"/>
                        <a:pt x="206188" y="49306"/>
                      </a:cubicBezTo>
                      <a:cubicBezTo>
                        <a:pt x="211462" y="45790"/>
                        <a:pt x="214631" y="39751"/>
                        <a:pt x="219635" y="35859"/>
                      </a:cubicBezTo>
                      <a:cubicBezTo>
                        <a:pt x="242753" y="17879"/>
                        <a:pt x="239688" y="20211"/>
                        <a:pt x="259976" y="13447"/>
                      </a:cubicBezTo>
                      <a:cubicBezTo>
                        <a:pt x="268941" y="22412"/>
                        <a:pt x="279839" y="29792"/>
                        <a:pt x="286871" y="40341"/>
                      </a:cubicBezTo>
                      <a:cubicBezTo>
                        <a:pt x="289859" y="44823"/>
                        <a:pt x="291629" y="50423"/>
                        <a:pt x="295835" y="53788"/>
                      </a:cubicBezTo>
                      <a:cubicBezTo>
                        <a:pt x="299524" y="56740"/>
                        <a:pt x="305056" y="56158"/>
                        <a:pt x="309282" y="58271"/>
                      </a:cubicBezTo>
                      <a:cubicBezTo>
                        <a:pt x="344039" y="75649"/>
                        <a:pt x="302376" y="60450"/>
                        <a:pt x="336176" y="71718"/>
                      </a:cubicBezTo>
                      <a:cubicBezTo>
                        <a:pt x="342153" y="70224"/>
                        <a:pt x="349373" y="71179"/>
                        <a:pt x="354106" y="67235"/>
                      </a:cubicBezTo>
                      <a:cubicBezTo>
                        <a:pt x="359239" y="62957"/>
                        <a:pt x="359633" y="55036"/>
                        <a:pt x="363071" y="49306"/>
                      </a:cubicBezTo>
                      <a:cubicBezTo>
                        <a:pt x="368614" y="40067"/>
                        <a:pt x="375024" y="31377"/>
                        <a:pt x="381000" y="22412"/>
                      </a:cubicBezTo>
                      <a:lnTo>
                        <a:pt x="381000" y="22412"/>
                      </a:lnTo>
                      <a:cubicBezTo>
                        <a:pt x="399721" y="9931"/>
                        <a:pt x="390638" y="17256"/>
                        <a:pt x="407894" y="0"/>
                      </a:cubicBezTo>
                      <a:cubicBezTo>
                        <a:pt x="416859" y="1494"/>
                        <a:pt x="426897" y="-26"/>
                        <a:pt x="434788" y="4483"/>
                      </a:cubicBezTo>
                      <a:cubicBezTo>
                        <a:pt x="438890" y="6827"/>
                        <a:pt x="435930" y="14589"/>
                        <a:pt x="439271" y="17930"/>
                      </a:cubicBezTo>
                      <a:cubicBezTo>
                        <a:pt x="442612" y="21271"/>
                        <a:pt x="448236" y="20918"/>
                        <a:pt x="452718" y="22412"/>
                      </a:cubicBezTo>
                      <a:cubicBezTo>
                        <a:pt x="454212" y="26894"/>
                        <a:pt x="453859" y="32518"/>
                        <a:pt x="457200" y="35859"/>
                      </a:cubicBezTo>
                      <a:cubicBezTo>
                        <a:pt x="460541" y="39200"/>
                        <a:pt x="466421" y="38228"/>
                        <a:pt x="470647" y="40341"/>
                      </a:cubicBezTo>
                      <a:cubicBezTo>
                        <a:pt x="475465" y="42750"/>
                        <a:pt x="479276" y="46897"/>
                        <a:pt x="484094" y="49306"/>
                      </a:cubicBezTo>
                      <a:cubicBezTo>
                        <a:pt x="488320" y="51419"/>
                        <a:pt x="493198" y="51927"/>
                        <a:pt x="497541" y="53788"/>
                      </a:cubicBezTo>
                      <a:cubicBezTo>
                        <a:pt x="503683" y="56420"/>
                        <a:pt x="509494" y="59765"/>
                        <a:pt x="515471" y="62753"/>
                      </a:cubicBezTo>
                      <a:cubicBezTo>
                        <a:pt x="527424" y="53788"/>
                        <a:pt x="543041" y="48290"/>
                        <a:pt x="551329" y="35859"/>
                      </a:cubicBezTo>
                      <a:cubicBezTo>
                        <a:pt x="554317" y="31377"/>
                        <a:pt x="556087" y="25777"/>
                        <a:pt x="560294" y="22412"/>
                      </a:cubicBezTo>
                      <a:cubicBezTo>
                        <a:pt x="563983" y="19461"/>
                        <a:pt x="569259" y="19424"/>
                        <a:pt x="573741" y="17930"/>
                      </a:cubicBezTo>
                      <a:cubicBezTo>
                        <a:pt x="580541" y="13397"/>
                        <a:pt x="591355" y="4483"/>
                        <a:pt x="600635" y="4483"/>
                      </a:cubicBezTo>
                      <a:cubicBezTo>
                        <a:pt x="606796" y="4483"/>
                        <a:pt x="612588" y="7471"/>
                        <a:pt x="618565" y="8965"/>
                      </a:cubicBezTo>
                      <a:cubicBezTo>
                        <a:pt x="639115" y="39790"/>
                        <a:pt x="626273" y="32452"/>
                        <a:pt x="649941" y="40341"/>
                      </a:cubicBezTo>
                      <a:cubicBezTo>
                        <a:pt x="659853" y="50253"/>
                        <a:pt x="664355" y="56513"/>
                        <a:pt x="676835" y="62753"/>
                      </a:cubicBezTo>
                      <a:cubicBezTo>
                        <a:pt x="681061" y="64866"/>
                        <a:pt x="685800" y="65741"/>
                        <a:pt x="690282" y="67235"/>
                      </a:cubicBezTo>
                      <a:cubicBezTo>
                        <a:pt x="704000" y="63806"/>
                        <a:pt x="711340" y="64107"/>
                        <a:pt x="721659" y="53788"/>
                      </a:cubicBezTo>
                      <a:cubicBezTo>
                        <a:pt x="741933" y="33514"/>
                        <a:pt x="717893" y="44584"/>
                        <a:pt x="744071" y="35859"/>
                      </a:cubicBezTo>
                      <a:cubicBezTo>
                        <a:pt x="757578" y="26854"/>
                        <a:pt x="759520" y="24756"/>
                        <a:pt x="775447" y="17930"/>
                      </a:cubicBezTo>
                      <a:cubicBezTo>
                        <a:pt x="801426" y="6796"/>
                        <a:pt x="776501" y="21708"/>
                        <a:pt x="802341" y="4483"/>
                      </a:cubicBezTo>
                      <a:cubicBezTo>
                        <a:pt x="860992" y="27941"/>
                        <a:pt x="795150" y="-1807"/>
                        <a:pt x="838200" y="26894"/>
                      </a:cubicBezTo>
                      <a:cubicBezTo>
                        <a:pt x="842131" y="29515"/>
                        <a:pt x="847517" y="29082"/>
                        <a:pt x="851647" y="31377"/>
                      </a:cubicBezTo>
                      <a:cubicBezTo>
                        <a:pt x="897880" y="57062"/>
                        <a:pt x="861563" y="43647"/>
                        <a:pt x="891988" y="53788"/>
                      </a:cubicBezTo>
                      <a:cubicBezTo>
                        <a:pt x="898788" y="58321"/>
                        <a:pt x="909602" y="67235"/>
                        <a:pt x="918882" y="67235"/>
                      </a:cubicBezTo>
                      <a:cubicBezTo>
                        <a:pt x="927970" y="67235"/>
                        <a:pt x="936811" y="64247"/>
                        <a:pt x="945776" y="62753"/>
                      </a:cubicBezTo>
                      <a:cubicBezTo>
                        <a:pt x="966843" y="41687"/>
                        <a:pt x="953948" y="52824"/>
                        <a:pt x="986118" y="31377"/>
                      </a:cubicBezTo>
                      <a:cubicBezTo>
                        <a:pt x="999266" y="22612"/>
                        <a:pt x="998164" y="21642"/>
                        <a:pt x="1013012" y="17930"/>
                      </a:cubicBezTo>
                      <a:cubicBezTo>
                        <a:pt x="1014461" y="17568"/>
                        <a:pt x="1016000" y="17930"/>
                        <a:pt x="1017494" y="1793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91" name="Freeform 71">
                  <a:extLst>
                    <a:ext uri="{FF2B5EF4-FFF2-40B4-BE49-F238E27FC236}">
                      <a16:creationId xmlns:a16="http://schemas.microsoft.com/office/drawing/2014/main" id="{162D68F0-7CB4-4CEF-AE26-955D409F20FE}"/>
                    </a:ext>
                  </a:extLst>
                </p:cNvPr>
                <p:cNvSpPr/>
                <p:nvPr/>
              </p:nvSpPr>
              <p:spPr bwMode="auto">
                <a:xfrm rot="8160289">
                  <a:off x="418192" y="3919257"/>
                  <a:ext cx="775447" cy="115090"/>
                </a:xfrm>
                <a:custGeom>
                  <a:avLst/>
                  <a:gdLst>
                    <a:gd name="connsiteX0" fmla="*/ 0 w 1017494"/>
                    <a:gd name="connsiteY0" fmla="*/ 85165 h 85165"/>
                    <a:gd name="connsiteX1" fmla="*/ 26894 w 1017494"/>
                    <a:gd name="connsiteY1" fmla="*/ 76200 h 85165"/>
                    <a:gd name="connsiteX2" fmla="*/ 49306 w 1017494"/>
                    <a:gd name="connsiteY2" fmla="*/ 49306 h 85165"/>
                    <a:gd name="connsiteX3" fmla="*/ 62753 w 1017494"/>
                    <a:gd name="connsiteY3" fmla="*/ 44824 h 85165"/>
                    <a:gd name="connsiteX4" fmla="*/ 76200 w 1017494"/>
                    <a:gd name="connsiteY4" fmla="*/ 31377 h 85165"/>
                    <a:gd name="connsiteX5" fmla="*/ 89647 w 1017494"/>
                    <a:gd name="connsiteY5" fmla="*/ 26894 h 85165"/>
                    <a:gd name="connsiteX6" fmla="*/ 103094 w 1017494"/>
                    <a:gd name="connsiteY6" fmla="*/ 17930 h 85165"/>
                    <a:gd name="connsiteX7" fmla="*/ 121024 w 1017494"/>
                    <a:gd name="connsiteY7" fmla="*/ 22412 h 85165"/>
                    <a:gd name="connsiteX8" fmla="*/ 138953 w 1017494"/>
                    <a:gd name="connsiteY8" fmla="*/ 40341 h 85165"/>
                    <a:gd name="connsiteX9" fmla="*/ 179294 w 1017494"/>
                    <a:gd name="connsiteY9" fmla="*/ 62753 h 85165"/>
                    <a:gd name="connsiteX10" fmla="*/ 192741 w 1017494"/>
                    <a:gd name="connsiteY10" fmla="*/ 53788 h 85165"/>
                    <a:gd name="connsiteX11" fmla="*/ 206188 w 1017494"/>
                    <a:gd name="connsiteY11" fmla="*/ 49306 h 85165"/>
                    <a:gd name="connsiteX12" fmla="*/ 219635 w 1017494"/>
                    <a:gd name="connsiteY12" fmla="*/ 35859 h 85165"/>
                    <a:gd name="connsiteX13" fmla="*/ 259976 w 1017494"/>
                    <a:gd name="connsiteY13" fmla="*/ 13447 h 85165"/>
                    <a:gd name="connsiteX14" fmla="*/ 286871 w 1017494"/>
                    <a:gd name="connsiteY14" fmla="*/ 40341 h 85165"/>
                    <a:gd name="connsiteX15" fmla="*/ 295835 w 1017494"/>
                    <a:gd name="connsiteY15" fmla="*/ 53788 h 85165"/>
                    <a:gd name="connsiteX16" fmla="*/ 309282 w 1017494"/>
                    <a:gd name="connsiteY16" fmla="*/ 58271 h 85165"/>
                    <a:gd name="connsiteX17" fmla="*/ 336176 w 1017494"/>
                    <a:gd name="connsiteY17" fmla="*/ 71718 h 85165"/>
                    <a:gd name="connsiteX18" fmla="*/ 354106 w 1017494"/>
                    <a:gd name="connsiteY18" fmla="*/ 67235 h 85165"/>
                    <a:gd name="connsiteX19" fmla="*/ 363071 w 1017494"/>
                    <a:gd name="connsiteY19" fmla="*/ 49306 h 85165"/>
                    <a:gd name="connsiteX20" fmla="*/ 381000 w 1017494"/>
                    <a:gd name="connsiteY20" fmla="*/ 22412 h 85165"/>
                    <a:gd name="connsiteX21" fmla="*/ 381000 w 1017494"/>
                    <a:gd name="connsiteY21" fmla="*/ 22412 h 85165"/>
                    <a:gd name="connsiteX22" fmla="*/ 407894 w 1017494"/>
                    <a:gd name="connsiteY22" fmla="*/ 0 h 85165"/>
                    <a:gd name="connsiteX23" fmla="*/ 434788 w 1017494"/>
                    <a:gd name="connsiteY23" fmla="*/ 4483 h 85165"/>
                    <a:gd name="connsiteX24" fmla="*/ 439271 w 1017494"/>
                    <a:gd name="connsiteY24" fmla="*/ 17930 h 85165"/>
                    <a:gd name="connsiteX25" fmla="*/ 452718 w 1017494"/>
                    <a:gd name="connsiteY25" fmla="*/ 22412 h 85165"/>
                    <a:gd name="connsiteX26" fmla="*/ 457200 w 1017494"/>
                    <a:gd name="connsiteY26" fmla="*/ 35859 h 85165"/>
                    <a:gd name="connsiteX27" fmla="*/ 470647 w 1017494"/>
                    <a:gd name="connsiteY27" fmla="*/ 40341 h 85165"/>
                    <a:gd name="connsiteX28" fmla="*/ 484094 w 1017494"/>
                    <a:gd name="connsiteY28" fmla="*/ 49306 h 85165"/>
                    <a:gd name="connsiteX29" fmla="*/ 497541 w 1017494"/>
                    <a:gd name="connsiteY29" fmla="*/ 53788 h 85165"/>
                    <a:gd name="connsiteX30" fmla="*/ 515471 w 1017494"/>
                    <a:gd name="connsiteY30" fmla="*/ 62753 h 85165"/>
                    <a:gd name="connsiteX31" fmla="*/ 551329 w 1017494"/>
                    <a:gd name="connsiteY31" fmla="*/ 35859 h 85165"/>
                    <a:gd name="connsiteX32" fmla="*/ 560294 w 1017494"/>
                    <a:gd name="connsiteY32" fmla="*/ 22412 h 85165"/>
                    <a:gd name="connsiteX33" fmla="*/ 573741 w 1017494"/>
                    <a:gd name="connsiteY33" fmla="*/ 17930 h 85165"/>
                    <a:gd name="connsiteX34" fmla="*/ 600635 w 1017494"/>
                    <a:gd name="connsiteY34" fmla="*/ 4483 h 85165"/>
                    <a:gd name="connsiteX35" fmla="*/ 618565 w 1017494"/>
                    <a:gd name="connsiteY35" fmla="*/ 8965 h 85165"/>
                    <a:gd name="connsiteX36" fmla="*/ 649941 w 1017494"/>
                    <a:gd name="connsiteY36" fmla="*/ 40341 h 85165"/>
                    <a:gd name="connsiteX37" fmla="*/ 676835 w 1017494"/>
                    <a:gd name="connsiteY37" fmla="*/ 62753 h 85165"/>
                    <a:gd name="connsiteX38" fmla="*/ 690282 w 1017494"/>
                    <a:gd name="connsiteY38" fmla="*/ 67235 h 85165"/>
                    <a:gd name="connsiteX39" fmla="*/ 721659 w 1017494"/>
                    <a:gd name="connsiteY39" fmla="*/ 53788 h 85165"/>
                    <a:gd name="connsiteX40" fmla="*/ 744071 w 1017494"/>
                    <a:gd name="connsiteY40" fmla="*/ 35859 h 85165"/>
                    <a:gd name="connsiteX41" fmla="*/ 775447 w 1017494"/>
                    <a:gd name="connsiteY41" fmla="*/ 17930 h 85165"/>
                    <a:gd name="connsiteX42" fmla="*/ 802341 w 1017494"/>
                    <a:gd name="connsiteY42" fmla="*/ 4483 h 85165"/>
                    <a:gd name="connsiteX43" fmla="*/ 838200 w 1017494"/>
                    <a:gd name="connsiteY43" fmla="*/ 26894 h 85165"/>
                    <a:gd name="connsiteX44" fmla="*/ 851647 w 1017494"/>
                    <a:gd name="connsiteY44" fmla="*/ 31377 h 85165"/>
                    <a:gd name="connsiteX45" fmla="*/ 891988 w 1017494"/>
                    <a:gd name="connsiteY45" fmla="*/ 53788 h 85165"/>
                    <a:gd name="connsiteX46" fmla="*/ 918882 w 1017494"/>
                    <a:gd name="connsiteY46" fmla="*/ 67235 h 85165"/>
                    <a:gd name="connsiteX47" fmla="*/ 945776 w 1017494"/>
                    <a:gd name="connsiteY47" fmla="*/ 62753 h 85165"/>
                    <a:gd name="connsiteX48" fmla="*/ 986118 w 1017494"/>
                    <a:gd name="connsiteY48" fmla="*/ 31377 h 85165"/>
                    <a:gd name="connsiteX49" fmla="*/ 1013012 w 1017494"/>
                    <a:gd name="connsiteY49" fmla="*/ 17930 h 85165"/>
                    <a:gd name="connsiteX50" fmla="*/ 1017494 w 1017494"/>
                    <a:gd name="connsiteY50" fmla="*/ 17930 h 85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17494" h="85165">
                      <a:moveTo>
                        <a:pt x="0" y="85165"/>
                      </a:moveTo>
                      <a:cubicBezTo>
                        <a:pt x="8965" y="82177"/>
                        <a:pt x="18634" y="80789"/>
                        <a:pt x="26894" y="76200"/>
                      </a:cubicBezTo>
                      <a:cubicBezTo>
                        <a:pt x="54833" y="60678"/>
                        <a:pt x="27746" y="66553"/>
                        <a:pt x="49306" y="49306"/>
                      </a:cubicBezTo>
                      <a:cubicBezTo>
                        <a:pt x="52995" y="46355"/>
                        <a:pt x="58271" y="46318"/>
                        <a:pt x="62753" y="44824"/>
                      </a:cubicBezTo>
                      <a:cubicBezTo>
                        <a:pt x="67235" y="40342"/>
                        <a:pt x="70926" y="34893"/>
                        <a:pt x="76200" y="31377"/>
                      </a:cubicBezTo>
                      <a:cubicBezTo>
                        <a:pt x="80131" y="28756"/>
                        <a:pt x="85421" y="29007"/>
                        <a:pt x="89647" y="26894"/>
                      </a:cubicBezTo>
                      <a:cubicBezTo>
                        <a:pt x="94465" y="24485"/>
                        <a:pt x="98612" y="20918"/>
                        <a:pt x="103094" y="17930"/>
                      </a:cubicBezTo>
                      <a:cubicBezTo>
                        <a:pt x="109071" y="19424"/>
                        <a:pt x="115800" y="19147"/>
                        <a:pt x="121024" y="22412"/>
                      </a:cubicBezTo>
                      <a:cubicBezTo>
                        <a:pt x="128191" y="26891"/>
                        <a:pt x="132353" y="35061"/>
                        <a:pt x="138953" y="40341"/>
                      </a:cubicBezTo>
                      <a:cubicBezTo>
                        <a:pt x="160972" y="57957"/>
                        <a:pt x="159487" y="56151"/>
                        <a:pt x="179294" y="62753"/>
                      </a:cubicBezTo>
                      <a:cubicBezTo>
                        <a:pt x="183776" y="59765"/>
                        <a:pt x="187923" y="56197"/>
                        <a:pt x="192741" y="53788"/>
                      </a:cubicBezTo>
                      <a:cubicBezTo>
                        <a:pt x="196967" y="51675"/>
                        <a:pt x="202257" y="51927"/>
                        <a:pt x="206188" y="49306"/>
                      </a:cubicBezTo>
                      <a:cubicBezTo>
                        <a:pt x="211462" y="45790"/>
                        <a:pt x="214631" y="39751"/>
                        <a:pt x="219635" y="35859"/>
                      </a:cubicBezTo>
                      <a:cubicBezTo>
                        <a:pt x="242753" y="17879"/>
                        <a:pt x="239688" y="20211"/>
                        <a:pt x="259976" y="13447"/>
                      </a:cubicBezTo>
                      <a:cubicBezTo>
                        <a:pt x="268941" y="22412"/>
                        <a:pt x="279839" y="29792"/>
                        <a:pt x="286871" y="40341"/>
                      </a:cubicBezTo>
                      <a:cubicBezTo>
                        <a:pt x="289859" y="44823"/>
                        <a:pt x="291629" y="50423"/>
                        <a:pt x="295835" y="53788"/>
                      </a:cubicBezTo>
                      <a:cubicBezTo>
                        <a:pt x="299524" y="56740"/>
                        <a:pt x="305056" y="56158"/>
                        <a:pt x="309282" y="58271"/>
                      </a:cubicBezTo>
                      <a:cubicBezTo>
                        <a:pt x="344039" y="75649"/>
                        <a:pt x="302376" y="60450"/>
                        <a:pt x="336176" y="71718"/>
                      </a:cubicBezTo>
                      <a:cubicBezTo>
                        <a:pt x="342153" y="70224"/>
                        <a:pt x="349373" y="71179"/>
                        <a:pt x="354106" y="67235"/>
                      </a:cubicBezTo>
                      <a:cubicBezTo>
                        <a:pt x="359239" y="62957"/>
                        <a:pt x="359633" y="55036"/>
                        <a:pt x="363071" y="49306"/>
                      </a:cubicBezTo>
                      <a:cubicBezTo>
                        <a:pt x="368614" y="40067"/>
                        <a:pt x="375024" y="31377"/>
                        <a:pt x="381000" y="22412"/>
                      </a:cubicBezTo>
                      <a:lnTo>
                        <a:pt x="381000" y="22412"/>
                      </a:lnTo>
                      <a:cubicBezTo>
                        <a:pt x="399721" y="9931"/>
                        <a:pt x="390638" y="17256"/>
                        <a:pt x="407894" y="0"/>
                      </a:cubicBezTo>
                      <a:cubicBezTo>
                        <a:pt x="416859" y="1494"/>
                        <a:pt x="426897" y="-26"/>
                        <a:pt x="434788" y="4483"/>
                      </a:cubicBezTo>
                      <a:cubicBezTo>
                        <a:pt x="438890" y="6827"/>
                        <a:pt x="435930" y="14589"/>
                        <a:pt x="439271" y="17930"/>
                      </a:cubicBezTo>
                      <a:cubicBezTo>
                        <a:pt x="442612" y="21271"/>
                        <a:pt x="448236" y="20918"/>
                        <a:pt x="452718" y="22412"/>
                      </a:cubicBezTo>
                      <a:cubicBezTo>
                        <a:pt x="454212" y="26894"/>
                        <a:pt x="453859" y="32518"/>
                        <a:pt x="457200" y="35859"/>
                      </a:cubicBezTo>
                      <a:cubicBezTo>
                        <a:pt x="460541" y="39200"/>
                        <a:pt x="466421" y="38228"/>
                        <a:pt x="470647" y="40341"/>
                      </a:cubicBezTo>
                      <a:cubicBezTo>
                        <a:pt x="475465" y="42750"/>
                        <a:pt x="479276" y="46897"/>
                        <a:pt x="484094" y="49306"/>
                      </a:cubicBezTo>
                      <a:cubicBezTo>
                        <a:pt x="488320" y="51419"/>
                        <a:pt x="493198" y="51927"/>
                        <a:pt x="497541" y="53788"/>
                      </a:cubicBezTo>
                      <a:cubicBezTo>
                        <a:pt x="503683" y="56420"/>
                        <a:pt x="509494" y="59765"/>
                        <a:pt x="515471" y="62753"/>
                      </a:cubicBezTo>
                      <a:cubicBezTo>
                        <a:pt x="527424" y="53788"/>
                        <a:pt x="543041" y="48290"/>
                        <a:pt x="551329" y="35859"/>
                      </a:cubicBezTo>
                      <a:cubicBezTo>
                        <a:pt x="554317" y="31377"/>
                        <a:pt x="556087" y="25777"/>
                        <a:pt x="560294" y="22412"/>
                      </a:cubicBezTo>
                      <a:cubicBezTo>
                        <a:pt x="563983" y="19461"/>
                        <a:pt x="569259" y="19424"/>
                        <a:pt x="573741" y="17930"/>
                      </a:cubicBezTo>
                      <a:cubicBezTo>
                        <a:pt x="580541" y="13397"/>
                        <a:pt x="591355" y="4483"/>
                        <a:pt x="600635" y="4483"/>
                      </a:cubicBezTo>
                      <a:cubicBezTo>
                        <a:pt x="606796" y="4483"/>
                        <a:pt x="612588" y="7471"/>
                        <a:pt x="618565" y="8965"/>
                      </a:cubicBezTo>
                      <a:cubicBezTo>
                        <a:pt x="639115" y="39790"/>
                        <a:pt x="626273" y="32452"/>
                        <a:pt x="649941" y="40341"/>
                      </a:cubicBezTo>
                      <a:cubicBezTo>
                        <a:pt x="659853" y="50253"/>
                        <a:pt x="664355" y="56513"/>
                        <a:pt x="676835" y="62753"/>
                      </a:cubicBezTo>
                      <a:cubicBezTo>
                        <a:pt x="681061" y="64866"/>
                        <a:pt x="685800" y="65741"/>
                        <a:pt x="690282" y="67235"/>
                      </a:cubicBezTo>
                      <a:cubicBezTo>
                        <a:pt x="704000" y="63806"/>
                        <a:pt x="711340" y="64107"/>
                        <a:pt x="721659" y="53788"/>
                      </a:cubicBezTo>
                      <a:cubicBezTo>
                        <a:pt x="741933" y="33514"/>
                        <a:pt x="717893" y="44584"/>
                        <a:pt x="744071" y="35859"/>
                      </a:cubicBezTo>
                      <a:cubicBezTo>
                        <a:pt x="757578" y="26854"/>
                        <a:pt x="759520" y="24756"/>
                        <a:pt x="775447" y="17930"/>
                      </a:cubicBezTo>
                      <a:cubicBezTo>
                        <a:pt x="801426" y="6796"/>
                        <a:pt x="776501" y="21708"/>
                        <a:pt x="802341" y="4483"/>
                      </a:cubicBezTo>
                      <a:cubicBezTo>
                        <a:pt x="860992" y="27941"/>
                        <a:pt x="795150" y="-1807"/>
                        <a:pt x="838200" y="26894"/>
                      </a:cubicBezTo>
                      <a:cubicBezTo>
                        <a:pt x="842131" y="29515"/>
                        <a:pt x="847517" y="29082"/>
                        <a:pt x="851647" y="31377"/>
                      </a:cubicBezTo>
                      <a:cubicBezTo>
                        <a:pt x="897880" y="57062"/>
                        <a:pt x="861563" y="43647"/>
                        <a:pt x="891988" y="53788"/>
                      </a:cubicBezTo>
                      <a:cubicBezTo>
                        <a:pt x="898788" y="58321"/>
                        <a:pt x="909602" y="67235"/>
                        <a:pt x="918882" y="67235"/>
                      </a:cubicBezTo>
                      <a:cubicBezTo>
                        <a:pt x="927970" y="67235"/>
                        <a:pt x="936811" y="64247"/>
                        <a:pt x="945776" y="62753"/>
                      </a:cubicBezTo>
                      <a:cubicBezTo>
                        <a:pt x="966843" y="41687"/>
                        <a:pt x="953948" y="52824"/>
                        <a:pt x="986118" y="31377"/>
                      </a:cubicBezTo>
                      <a:cubicBezTo>
                        <a:pt x="999266" y="22612"/>
                        <a:pt x="998164" y="21642"/>
                        <a:pt x="1013012" y="17930"/>
                      </a:cubicBezTo>
                      <a:cubicBezTo>
                        <a:pt x="1014461" y="17568"/>
                        <a:pt x="1016000" y="17930"/>
                        <a:pt x="1017494" y="17930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86FD39B-E395-4C0C-A26B-773BAE69D599}"/>
                  </a:ext>
                </a:extLst>
              </p:cNvPr>
              <p:cNvCxnSpPr/>
              <p:nvPr/>
            </p:nvCxnSpPr>
            <p:spPr bwMode="auto">
              <a:xfrm flipH="1">
                <a:off x="1075765" y="2581835"/>
                <a:ext cx="4482" cy="5109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2C9D673-5397-49DF-91AD-36EE00831AD2}"/>
                  </a:ext>
                </a:extLst>
              </p:cNvPr>
              <p:cNvSpPr/>
              <p:nvPr/>
            </p:nvSpPr>
            <p:spPr bwMode="auto">
              <a:xfrm>
                <a:off x="1021034" y="2776295"/>
                <a:ext cx="109461" cy="122068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3209AA-B6D9-4FC9-9023-ABB536204BBC}"/>
                </a:ext>
              </a:extLst>
            </p:cNvPr>
            <p:cNvSpPr txBox="1"/>
            <p:nvPr/>
          </p:nvSpPr>
          <p:spPr>
            <a:xfrm>
              <a:off x="869225" y="360219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C18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77DE9C-2D45-46DD-9C40-EB34FB8CF775}"/>
              </a:ext>
            </a:extLst>
          </p:cNvPr>
          <p:cNvSpPr txBox="1"/>
          <p:nvPr/>
        </p:nvSpPr>
        <p:spPr>
          <a:xfrm>
            <a:off x="275081" y="4420877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logD</a:t>
            </a:r>
            <a:r>
              <a:rPr lang="en-US" sz="1600"/>
              <a:t>, </a:t>
            </a:r>
            <a:r>
              <a:rPr lang="en-US" sz="1600" err="1"/>
              <a:t>pKa</a:t>
            </a:r>
            <a:r>
              <a:rPr lang="en-US" sz="1600"/>
              <a:t>, …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1BC85D2-FC12-49F6-ADE2-BEB03AA1F313}"/>
              </a:ext>
            </a:extLst>
          </p:cNvPr>
          <p:cNvGrpSpPr/>
          <p:nvPr/>
        </p:nvGrpSpPr>
        <p:grpSpPr>
          <a:xfrm>
            <a:off x="4296566" y="1570179"/>
            <a:ext cx="4473933" cy="582706"/>
            <a:chOff x="4253753" y="1093765"/>
            <a:chExt cx="4473933" cy="582706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9A4878E-F1FF-42EA-A88C-736FF0826AC4}"/>
                </a:ext>
              </a:extLst>
            </p:cNvPr>
            <p:cNvGrpSpPr/>
            <p:nvPr/>
          </p:nvGrpSpPr>
          <p:grpSpPr>
            <a:xfrm>
              <a:off x="4341157" y="1093765"/>
              <a:ext cx="3663578" cy="582706"/>
              <a:chOff x="4636993" y="1282024"/>
              <a:chExt cx="3663578" cy="582706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5CA0E97-FD88-475D-9599-A4ED016598AC}"/>
                  </a:ext>
                </a:extLst>
              </p:cNvPr>
              <p:cNvGrpSpPr/>
              <p:nvPr/>
            </p:nvGrpSpPr>
            <p:grpSpPr>
              <a:xfrm>
                <a:off x="4636993" y="1282024"/>
                <a:ext cx="920378" cy="582706"/>
                <a:chOff x="907675" y="1183341"/>
                <a:chExt cx="920378" cy="582706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7D935B4D-8178-4F69-9A90-FF8CF368DBC3}"/>
                    </a:ext>
                  </a:extLst>
                </p:cNvPr>
                <p:cNvSpPr/>
                <p:nvPr/>
              </p:nvSpPr>
              <p:spPr bwMode="auto">
                <a:xfrm>
                  <a:off x="907676" y="1183341"/>
                  <a:ext cx="920377" cy="15538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H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029C31E-5BBC-4E96-B89A-BC4D089FEC09}"/>
                    </a:ext>
                  </a:extLst>
                </p:cNvPr>
                <p:cNvSpPr/>
                <p:nvPr/>
              </p:nvSpPr>
              <p:spPr bwMode="auto">
                <a:xfrm>
                  <a:off x="907675" y="1610659"/>
                  <a:ext cx="920377" cy="15538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H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6DB4A839-7FC3-4F9F-942A-E3B20C3F221A}"/>
                  </a:ext>
                </a:extLst>
              </p:cNvPr>
              <p:cNvGrpSpPr/>
              <p:nvPr/>
            </p:nvGrpSpPr>
            <p:grpSpPr>
              <a:xfrm>
                <a:off x="6123493" y="1293977"/>
                <a:ext cx="690578" cy="558800"/>
                <a:chOff x="4231340" y="1225176"/>
                <a:chExt cx="690578" cy="558800"/>
              </a:xfrm>
            </p:grpSpPr>
            <p:sp>
              <p:nvSpPr>
                <p:cNvPr id="116" name="Explosion 2 4">
                  <a:extLst>
                    <a:ext uri="{FF2B5EF4-FFF2-40B4-BE49-F238E27FC236}">
                      <a16:creationId xmlns:a16="http://schemas.microsoft.com/office/drawing/2014/main" id="{DE29CD9E-A7C1-4CB6-827D-B3C58B8F2CB8}"/>
                    </a:ext>
                  </a:extLst>
                </p:cNvPr>
                <p:cNvSpPr/>
                <p:nvPr/>
              </p:nvSpPr>
              <p:spPr bwMode="auto">
                <a:xfrm>
                  <a:off x="4231340" y="1225176"/>
                  <a:ext cx="690578" cy="558800"/>
                </a:xfrm>
                <a:prstGeom prst="irregularSeal2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8C3C400-9020-4B5E-A08B-E5C505210019}"/>
                    </a:ext>
                  </a:extLst>
                </p:cNvPr>
                <p:cNvSpPr txBox="1"/>
                <p:nvPr/>
              </p:nvSpPr>
              <p:spPr>
                <a:xfrm>
                  <a:off x="4322453" y="1290774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N</a:t>
                  </a:r>
                  <a:r>
                    <a:rPr lang="en-US" baseline="-25000"/>
                    <a:t>2</a:t>
                  </a: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B55298C-A49F-4B17-AAA7-171ACD4049DC}"/>
                  </a:ext>
                </a:extLst>
              </p:cNvPr>
              <p:cNvGrpSpPr/>
              <p:nvPr/>
            </p:nvGrpSpPr>
            <p:grpSpPr>
              <a:xfrm>
                <a:off x="7380193" y="1282024"/>
                <a:ext cx="920378" cy="582706"/>
                <a:chOff x="907675" y="1183341"/>
                <a:chExt cx="920378" cy="58270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9928A3BB-588C-47EC-B3ED-2C10A1273B1C}"/>
                    </a:ext>
                  </a:extLst>
                </p:cNvPr>
                <p:cNvSpPr/>
                <p:nvPr/>
              </p:nvSpPr>
              <p:spPr bwMode="auto">
                <a:xfrm>
                  <a:off x="907676" y="1183341"/>
                  <a:ext cx="920377" cy="15538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H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EEB375E-88A2-4600-9FBD-01C214540342}"/>
                    </a:ext>
                  </a:extLst>
                </p:cNvPr>
                <p:cNvSpPr/>
                <p:nvPr/>
              </p:nvSpPr>
              <p:spPr bwMode="auto">
                <a:xfrm>
                  <a:off x="907675" y="1610659"/>
                  <a:ext cx="920377" cy="155388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H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94A4062-147D-48D8-B478-75F341A3222B}"/>
                </a:ext>
              </a:extLst>
            </p:cNvPr>
            <p:cNvGrpSpPr/>
            <p:nvPr/>
          </p:nvGrpSpPr>
          <p:grpSpPr>
            <a:xfrm>
              <a:off x="8287871" y="1093765"/>
              <a:ext cx="439815" cy="582706"/>
              <a:chOff x="8287871" y="1255130"/>
              <a:chExt cx="439815" cy="582706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760D217-8890-4B66-B8D6-9516EF39638F}"/>
                  </a:ext>
                </a:extLst>
              </p:cNvPr>
              <p:cNvCxnSpPr/>
              <p:nvPr/>
            </p:nvCxnSpPr>
            <p:spPr bwMode="auto">
              <a:xfrm>
                <a:off x="8287871" y="1255130"/>
                <a:ext cx="0" cy="58270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186A5BC-9C9B-4AD6-99F0-721010C14407}"/>
                  </a:ext>
                </a:extLst>
              </p:cNvPr>
              <p:cNvCxnSpPr/>
              <p:nvPr/>
            </p:nvCxnSpPr>
            <p:spPr bwMode="auto">
              <a:xfrm>
                <a:off x="8292353" y="1546483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90FA193D-4802-41CA-9CCA-2C52FBB30049}"/>
                  </a:ext>
                </a:extLst>
              </p:cNvPr>
              <p:cNvSpPr/>
              <p:nvPr/>
            </p:nvSpPr>
            <p:spPr bwMode="auto">
              <a:xfrm rot="5400000">
                <a:off x="8402286" y="1415950"/>
                <a:ext cx="389733" cy="261066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64A752E-4DA4-49AB-B4FB-089DC31D4CBF}"/>
                </a:ext>
              </a:extLst>
            </p:cNvPr>
            <p:cNvSpPr/>
            <p:nvPr/>
          </p:nvSpPr>
          <p:spPr bwMode="auto">
            <a:xfrm>
              <a:off x="4589947" y="1431436"/>
              <a:ext cx="89647" cy="89647"/>
            </a:xfrm>
            <a:prstGeom prst="ellipse">
              <a:avLst/>
            </a:prstGeom>
            <a:solidFill>
              <a:srgbClr val="0033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8E4AC32-910D-42D6-8DB3-625B46BDD1E1}"/>
                </a:ext>
              </a:extLst>
            </p:cNvPr>
            <p:cNvSpPr/>
            <p:nvPr/>
          </p:nvSpPr>
          <p:spPr bwMode="auto">
            <a:xfrm>
              <a:off x="4944305" y="1250647"/>
              <a:ext cx="89647" cy="89647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E1306A9-E8BF-48CF-9FEA-44A2B47E7E93}"/>
                </a:ext>
              </a:extLst>
            </p:cNvPr>
            <p:cNvSpPr/>
            <p:nvPr/>
          </p:nvSpPr>
          <p:spPr bwMode="auto">
            <a:xfrm>
              <a:off x="4389277" y="1340293"/>
              <a:ext cx="89647" cy="8964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891772E-AD9D-4C99-BEB6-5A4F28CC5390}"/>
                </a:ext>
              </a:extLst>
            </p:cNvPr>
            <p:cNvCxnSpPr/>
            <p:nvPr/>
          </p:nvCxnSpPr>
          <p:spPr bwMode="auto">
            <a:xfrm>
              <a:off x="4253753" y="1385118"/>
              <a:ext cx="1308847" cy="0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DC0E9EC-02B0-4E4C-B308-B728CD27A635}"/>
                </a:ext>
              </a:extLst>
            </p:cNvPr>
            <p:cNvCxnSpPr/>
            <p:nvPr/>
          </p:nvCxnSpPr>
          <p:spPr bwMode="auto">
            <a:xfrm>
              <a:off x="6817659" y="1394083"/>
              <a:ext cx="1308847" cy="0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CE59F3C-0D16-4CDE-BCC4-E5187C82C60A}"/>
                </a:ext>
              </a:extLst>
            </p:cNvPr>
            <p:cNvSpPr/>
            <p:nvPr/>
          </p:nvSpPr>
          <p:spPr bwMode="auto">
            <a:xfrm>
              <a:off x="5621924" y="1340293"/>
              <a:ext cx="89647" cy="8964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64A7575-B872-4BE3-A311-88A06B080748}"/>
                </a:ext>
              </a:extLst>
            </p:cNvPr>
            <p:cNvSpPr/>
            <p:nvPr/>
          </p:nvSpPr>
          <p:spPr bwMode="auto">
            <a:xfrm>
              <a:off x="6553744" y="1277541"/>
              <a:ext cx="53241" cy="53788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EAFCF42-B955-4D8C-B0AD-69AD01777128}"/>
                </a:ext>
              </a:extLst>
            </p:cNvPr>
            <p:cNvSpPr/>
            <p:nvPr/>
          </p:nvSpPr>
          <p:spPr bwMode="auto">
            <a:xfrm>
              <a:off x="6585120" y="1389599"/>
              <a:ext cx="53241" cy="53788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E9E3357-1124-4565-A35D-B52C13A2A525}"/>
                </a:ext>
              </a:extLst>
            </p:cNvPr>
            <p:cNvSpPr/>
            <p:nvPr/>
          </p:nvSpPr>
          <p:spPr bwMode="auto">
            <a:xfrm>
              <a:off x="6746485" y="1313399"/>
              <a:ext cx="53241" cy="53788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4AF760D-F7F1-4602-9F25-9E66D8CCB6C3}"/>
                </a:ext>
              </a:extLst>
            </p:cNvPr>
            <p:cNvSpPr/>
            <p:nvPr/>
          </p:nvSpPr>
          <p:spPr bwMode="auto">
            <a:xfrm>
              <a:off x="6876473" y="1394082"/>
              <a:ext cx="53241" cy="53788"/>
            </a:xfrm>
            <a:prstGeom prst="ellipse">
              <a:avLst/>
            </a:prstGeom>
            <a:solidFill>
              <a:srgbClr val="9E480E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ED00129-1325-4A09-9A84-28E669237B0C}"/>
                </a:ext>
              </a:extLst>
            </p:cNvPr>
            <p:cNvSpPr/>
            <p:nvPr/>
          </p:nvSpPr>
          <p:spPr bwMode="auto">
            <a:xfrm>
              <a:off x="7543223" y="1389319"/>
              <a:ext cx="53241" cy="53788"/>
            </a:xfrm>
            <a:prstGeom prst="ellipse">
              <a:avLst/>
            </a:prstGeom>
            <a:solidFill>
              <a:srgbClr val="9E480E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4EB0E25-9FBC-431F-A93C-ED132E477658}"/>
                </a:ext>
              </a:extLst>
            </p:cNvPr>
            <p:cNvSpPr/>
            <p:nvPr/>
          </p:nvSpPr>
          <p:spPr bwMode="auto">
            <a:xfrm>
              <a:off x="8217117" y="1367887"/>
              <a:ext cx="53241" cy="53788"/>
            </a:xfrm>
            <a:prstGeom prst="ellipse">
              <a:avLst/>
            </a:prstGeom>
            <a:solidFill>
              <a:srgbClr val="9E480E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704FC3A8-CCC4-41AE-90FD-13A934C2E1B3}"/>
              </a:ext>
            </a:extLst>
          </p:cNvPr>
          <p:cNvSpPr txBox="1"/>
          <p:nvPr/>
        </p:nvSpPr>
        <p:spPr>
          <a:xfrm>
            <a:off x="3765616" y="539074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2. Mass separation (</a:t>
            </a:r>
            <a:r>
              <a:rPr lang="en-US" sz="1600" i="1"/>
              <a:t>m/z</a:t>
            </a:r>
            <a:r>
              <a:rPr lang="en-US" sz="1600"/>
              <a:t>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1E04F06-C515-4C60-B053-7A01E1AC4591}"/>
              </a:ext>
            </a:extLst>
          </p:cNvPr>
          <p:cNvSpPr txBox="1"/>
          <p:nvPr/>
        </p:nvSpPr>
        <p:spPr>
          <a:xfrm>
            <a:off x="6304572" y="539074"/>
            <a:ext cx="283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Fragment separation (</a:t>
            </a:r>
            <a:r>
              <a:rPr lang="en-US" sz="1600" i="1" dirty="0"/>
              <a:t>m/z</a:t>
            </a:r>
            <a:r>
              <a:rPr lang="en-US" sz="1600" dirty="0"/>
              <a:t>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2400D10-FA73-4027-B185-CF82F4040F41}"/>
              </a:ext>
            </a:extLst>
          </p:cNvPr>
          <p:cNvSpPr txBox="1"/>
          <p:nvPr/>
        </p:nvSpPr>
        <p:spPr>
          <a:xfrm>
            <a:off x="5176854" y="840583"/>
            <a:ext cx="2534668" cy="33855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Gas phase (high vacuum)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4493019-A2B8-43F9-BC82-F3B9E3F1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26" y="2923964"/>
            <a:ext cx="1205367" cy="863025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0B6D28C3-C8BE-45C0-A57E-08D44CAC9D64}"/>
              </a:ext>
            </a:extLst>
          </p:cNvPr>
          <p:cNvSpPr/>
          <p:nvPr/>
        </p:nvSpPr>
        <p:spPr>
          <a:xfrm>
            <a:off x="3707133" y="4161150"/>
            <a:ext cx="2402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u="sng"/>
              <a:t>Chemical Formula</a:t>
            </a:r>
            <a:r>
              <a:rPr lang="pt-BR" sz="1200"/>
              <a:t>: C19H29O2</a:t>
            </a:r>
            <a:endParaRPr lang="pt-BR" sz="1200" baseline="30000"/>
          </a:p>
          <a:p>
            <a:pPr algn="ctr"/>
            <a:r>
              <a:rPr lang="pt-BR" sz="1200" i="1"/>
              <a:t>m/z</a:t>
            </a:r>
            <a:r>
              <a:rPr lang="pt-BR" sz="1200"/>
              <a:t> 289.2162</a:t>
            </a:r>
            <a:endParaRPr lang="en-US" sz="1200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AA78C0DF-C684-40ED-8C6D-79256CE5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586" y="3055276"/>
            <a:ext cx="1088719" cy="68420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9ACE0674-BC74-4B80-BBEF-43B7C94C050F}"/>
              </a:ext>
            </a:extLst>
          </p:cNvPr>
          <p:cNvSpPr/>
          <p:nvPr/>
        </p:nvSpPr>
        <p:spPr>
          <a:xfrm>
            <a:off x="6773105" y="4161150"/>
            <a:ext cx="2013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u="sng"/>
              <a:t>Chemical structure</a:t>
            </a:r>
            <a:endParaRPr lang="en-US" sz="16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6C0491C-78DA-4D96-9233-8D636AC2843B}"/>
              </a:ext>
            </a:extLst>
          </p:cNvPr>
          <p:cNvSpPr txBox="1"/>
          <p:nvPr/>
        </p:nvSpPr>
        <p:spPr>
          <a:xfrm>
            <a:off x="4057072" y="2407638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Intact molecule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7A5BC7D-8612-4256-9849-E750B17450D5}"/>
              </a:ext>
            </a:extLst>
          </p:cNvPr>
          <p:cNvCxnSpPr/>
          <p:nvPr/>
        </p:nvCxnSpPr>
        <p:spPr bwMode="auto">
          <a:xfrm>
            <a:off x="5962592" y="2614087"/>
            <a:ext cx="84770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E037A7E-A2DD-4820-81E6-DD34C4BC7346}"/>
              </a:ext>
            </a:extLst>
          </p:cNvPr>
          <p:cNvSpPr txBox="1"/>
          <p:nvPr/>
        </p:nvSpPr>
        <p:spPr>
          <a:xfrm>
            <a:off x="7082213" y="2429421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Fragments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995871B-6185-4BED-9122-FB71694E1DA6}"/>
              </a:ext>
            </a:extLst>
          </p:cNvPr>
          <p:cNvSpPr/>
          <p:nvPr/>
        </p:nvSpPr>
        <p:spPr bwMode="auto">
          <a:xfrm>
            <a:off x="5218968" y="3666508"/>
            <a:ext cx="109310" cy="10931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30A4052-CAC7-4FB4-9E60-10EDA448771E}"/>
              </a:ext>
            </a:extLst>
          </p:cNvPr>
          <p:cNvSpPr/>
          <p:nvPr/>
        </p:nvSpPr>
        <p:spPr bwMode="auto">
          <a:xfrm>
            <a:off x="8148062" y="3651436"/>
            <a:ext cx="109310" cy="109310"/>
          </a:xfrm>
          <a:prstGeom prst="ellipse">
            <a:avLst/>
          </a:prstGeom>
          <a:solidFill>
            <a:srgbClr val="9E480E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522ABDF-3731-4349-9140-79AA01805E63}"/>
              </a:ext>
            </a:extLst>
          </p:cNvPr>
          <p:cNvSpPr txBox="1"/>
          <p:nvPr/>
        </p:nvSpPr>
        <p:spPr>
          <a:xfrm>
            <a:off x="4503707" y="12001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(</a:t>
            </a:r>
            <a:r>
              <a:rPr lang="en-US" sz="1800" i="1"/>
              <a:t>m/z</a:t>
            </a:r>
            <a:r>
              <a:rPr lang="en-US" sz="1800"/>
              <a:t>)</a:t>
            </a:r>
            <a:endParaRPr lang="en-CH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A7DBCD6-D343-424E-8B6E-FC5CA1D4CC56}"/>
              </a:ext>
            </a:extLst>
          </p:cNvPr>
          <p:cNvSpPr txBox="1"/>
          <p:nvPr/>
        </p:nvSpPr>
        <p:spPr>
          <a:xfrm>
            <a:off x="7196282" y="1200100"/>
            <a:ext cx="83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(</a:t>
            </a:r>
            <a:r>
              <a:rPr lang="en-US" sz="1800" i="1"/>
              <a:t>m/z</a:t>
            </a:r>
            <a:r>
              <a:rPr lang="en-US" sz="1800"/>
              <a:t>)</a:t>
            </a:r>
            <a:endParaRPr lang="en-CH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F11C3D-AB39-4677-B841-E7D4C642976A}"/>
              </a:ext>
            </a:extLst>
          </p:cNvPr>
          <p:cNvSpPr txBox="1"/>
          <p:nvPr/>
        </p:nvSpPr>
        <p:spPr>
          <a:xfrm>
            <a:off x="674052" y="127652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(</a:t>
            </a:r>
            <a:r>
              <a:rPr lang="en-US" sz="1800" i="1"/>
              <a:t>min</a:t>
            </a:r>
            <a:r>
              <a:rPr lang="en-US" sz="1800"/>
              <a:t>)</a:t>
            </a:r>
            <a:endParaRPr lang="en-CH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1EECDE1-7FA0-4FA6-974C-F8B93412ACB2}"/>
              </a:ext>
            </a:extLst>
          </p:cNvPr>
          <p:cNvGrpSpPr/>
          <p:nvPr/>
        </p:nvGrpSpPr>
        <p:grpSpPr>
          <a:xfrm>
            <a:off x="1849267" y="539074"/>
            <a:ext cx="1944763" cy="4464996"/>
            <a:chOff x="1849267" y="539074"/>
            <a:chExt cx="1944763" cy="4464996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10FDCAB-F44B-4E76-BF83-DA220182FF06}"/>
                </a:ext>
              </a:extLst>
            </p:cNvPr>
            <p:cNvGrpSpPr/>
            <p:nvPr/>
          </p:nvGrpSpPr>
          <p:grpSpPr>
            <a:xfrm>
              <a:off x="1849267" y="539074"/>
              <a:ext cx="1944763" cy="4464996"/>
              <a:chOff x="1849267" y="539074"/>
              <a:chExt cx="1944763" cy="446499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4B866FB-DAD9-4C06-94E4-63126C274759}"/>
                  </a:ext>
                </a:extLst>
              </p:cNvPr>
              <p:cNvSpPr txBox="1"/>
              <p:nvPr/>
            </p:nvSpPr>
            <p:spPr>
              <a:xfrm>
                <a:off x="2267650" y="539074"/>
                <a:ext cx="11079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/>
                  <a:t>4. Mobility</a:t>
                </a:r>
              </a:p>
            </p:txBody>
          </p: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F49E950-6FF9-4F80-9751-9376D2A0A584}"/>
                  </a:ext>
                </a:extLst>
              </p:cNvPr>
              <p:cNvGrpSpPr/>
              <p:nvPr/>
            </p:nvGrpSpPr>
            <p:grpSpPr>
              <a:xfrm>
                <a:off x="2251962" y="1723136"/>
                <a:ext cx="1139373" cy="954107"/>
                <a:chOff x="2415988" y="1508323"/>
                <a:chExt cx="1139373" cy="954107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FBA422C2-E330-4763-84E1-8B0EF6DBB3AC}"/>
                    </a:ext>
                  </a:extLst>
                </p:cNvPr>
                <p:cNvSpPr/>
                <p:nvPr/>
              </p:nvSpPr>
              <p:spPr bwMode="auto">
                <a:xfrm>
                  <a:off x="2415988" y="1508323"/>
                  <a:ext cx="1139373" cy="94348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B5393C7-6313-493E-A054-7B6BB4501DEB}"/>
                    </a:ext>
                  </a:extLst>
                </p:cNvPr>
                <p:cNvSpPr txBox="1"/>
                <p:nvPr/>
              </p:nvSpPr>
              <p:spPr>
                <a:xfrm>
                  <a:off x="2601726" y="1508323"/>
                  <a:ext cx="782587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/>
                    <a:t>DTIMS</a:t>
                  </a:r>
                </a:p>
                <a:p>
                  <a:pPr algn="ctr"/>
                  <a:r>
                    <a:rPr lang="en-US" sz="1400"/>
                    <a:t>TWIMS</a:t>
                  </a:r>
                </a:p>
                <a:p>
                  <a:pPr algn="ctr"/>
                  <a:r>
                    <a:rPr lang="en-US" sz="1400"/>
                    <a:t>FAIMS</a:t>
                  </a:r>
                </a:p>
                <a:p>
                  <a:pPr algn="ctr"/>
                  <a:r>
                    <a:rPr lang="en-US" sz="1400"/>
                    <a:t>DMS</a:t>
                  </a: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F4DF77FE-DCB3-4AD6-A038-3F6CF4486860}"/>
                  </a:ext>
                </a:extLst>
              </p:cNvPr>
              <p:cNvGrpSpPr/>
              <p:nvPr/>
            </p:nvGrpSpPr>
            <p:grpSpPr>
              <a:xfrm>
                <a:off x="2526136" y="3237755"/>
                <a:ext cx="591025" cy="610075"/>
                <a:chOff x="2602006" y="2989001"/>
                <a:chExt cx="591025" cy="610075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C1017A5D-FEC4-4FAA-8D2C-3CA917C7E8A9}"/>
                    </a:ext>
                  </a:extLst>
                </p:cNvPr>
                <p:cNvSpPr/>
                <p:nvPr/>
              </p:nvSpPr>
              <p:spPr bwMode="auto">
                <a:xfrm>
                  <a:off x="2805953" y="3265654"/>
                  <a:ext cx="116541" cy="103662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AA2310E4-F53A-436E-9DE6-DB093D1A9194}"/>
                    </a:ext>
                  </a:extLst>
                </p:cNvPr>
                <p:cNvSpPr/>
                <p:nvPr/>
              </p:nvSpPr>
              <p:spPr bwMode="auto">
                <a:xfrm>
                  <a:off x="3054444" y="3069963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FF1360E9-C2DE-4CB2-B426-6C173E6BC147}"/>
                    </a:ext>
                  </a:extLst>
                </p:cNvPr>
                <p:cNvSpPr/>
                <p:nvPr/>
              </p:nvSpPr>
              <p:spPr bwMode="auto">
                <a:xfrm>
                  <a:off x="3106831" y="3189026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55B7FFA6-D775-448E-9D33-0E71526A707B}"/>
                    </a:ext>
                  </a:extLst>
                </p:cNvPr>
                <p:cNvSpPr/>
                <p:nvPr/>
              </p:nvSpPr>
              <p:spPr bwMode="auto">
                <a:xfrm>
                  <a:off x="3147312" y="3374763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04038D5A-98FE-4F31-9EE5-AD8896694981}"/>
                    </a:ext>
                  </a:extLst>
                </p:cNvPr>
                <p:cNvSpPr/>
                <p:nvPr/>
              </p:nvSpPr>
              <p:spPr bwMode="auto">
                <a:xfrm>
                  <a:off x="3011581" y="3389051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22B289E1-8F40-4196-A822-08DEE9C97E08}"/>
                    </a:ext>
                  </a:extLst>
                </p:cNvPr>
                <p:cNvSpPr/>
                <p:nvPr/>
              </p:nvSpPr>
              <p:spPr bwMode="auto">
                <a:xfrm>
                  <a:off x="2942525" y="3553357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D948523A-5FCA-473E-AB29-5C8401793704}"/>
                    </a:ext>
                  </a:extLst>
                </p:cNvPr>
                <p:cNvSpPr/>
                <p:nvPr/>
              </p:nvSpPr>
              <p:spPr bwMode="auto">
                <a:xfrm>
                  <a:off x="2602006" y="3489063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24566673-A2D7-4AF7-BD2A-751BF9233F3A}"/>
                    </a:ext>
                  </a:extLst>
                </p:cNvPr>
                <p:cNvSpPr/>
                <p:nvPr/>
              </p:nvSpPr>
              <p:spPr bwMode="auto">
                <a:xfrm>
                  <a:off x="2604387" y="3305707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C09E23D9-5395-4915-9C09-DBF7CF5CDDC9}"/>
                    </a:ext>
                  </a:extLst>
                </p:cNvPr>
                <p:cNvSpPr/>
                <p:nvPr/>
              </p:nvSpPr>
              <p:spPr bwMode="auto">
                <a:xfrm>
                  <a:off x="2656775" y="3105682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DB3642D7-46CA-4959-A1EF-D71B13C154BD}"/>
                    </a:ext>
                  </a:extLst>
                </p:cNvPr>
                <p:cNvSpPr/>
                <p:nvPr/>
              </p:nvSpPr>
              <p:spPr bwMode="auto">
                <a:xfrm>
                  <a:off x="2778219" y="3105682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D9EC4209-D0B0-4B7A-80B7-14FC40A2E6A0}"/>
                    </a:ext>
                  </a:extLst>
                </p:cNvPr>
                <p:cNvSpPr/>
                <p:nvPr/>
              </p:nvSpPr>
              <p:spPr bwMode="auto">
                <a:xfrm>
                  <a:off x="2902044" y="2989001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39BBB5C3-022B-4B06-8567-D25301ABC40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919323" y="3123476"/>
                  <a:ext cx="113388" cy="111269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triangle" w="sm" len="sm"/>
                  <a:tailEnd type="triangle" w="sm" len="sm"/>
                </a:ln>
                <a:effectLst/>
              </p:spPr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D81750E-FA9E-4373-8CC6-5317083A0A95}"/>
                  </a:ext>
                </a:extLst>
              </p:cNvPr>
              <p:cNvSpPr txBox="1"/>
              <p:nvPr/>
            </p:nvSpPr>
            <p:spPr>
              <a:xfrm>
                <a:off x="1849267" y="839806"/>
                <a:ext cx="1944763" cy="338554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Gas phase (1 atm.)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57CF946-A2D7-4F18-A202-A3CA5F715C2E}"/>
                  </a:ext>
                </a:extLst>
              </p:cNvPr>
              <p:cNvSpPr txBox="1"/>
              <p:nvPr/>
            </p:nvSpPr>
            <p:spPr>
              <a:xfrm>
                <a:off x="1965485" y="4173073"/>
                <a:ext cx="171232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/>
                  <a:t>CSS </a:t>
                </a:r>
              </a:p>
              <a:p>
                <a:pPr algn="ctr"/>
                <a:r>
                  <a:rPr lang="en-US" sz="1600"/>
                  <a:t>Shape-to-charge</a:t>
                </a:r>
              </a:p>
              <a:p>
                <a:pPr algn="ctr"/>
                <a:r>
                  <a:rPr lang="en-US" sz="1600"/>
                  <a:t>ratio</a:t>
                </a: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A8E55FF-EE69-40E5-8321-A17474104D33}"/>
                </a:ext>
              </a:extLst>
            </p:cNvPr>
            <p:cNvSpPr txBox="1"/>
            <p:nvPr/>
          </p:nvSpPr>
          <p:spPr>
            <a:xfrm>
              <a:off x="2495494" y="126267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/>
                <a:t>(</a:t>
              </a:r>
              <a:r>
                <a:rPr lang="en-US" sz="1800" i="1" err="1"/>
                <a:t>ms</a:t>
              </a:r>
              <a:r>
                <a:rPr lang="en-US" sz="1800"/>
                <a:t>)</a:t>
              </a:r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1780514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04E3D61-E7D1-4B46-9B3A-205095E0D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62525"/>
            <a:ext cx="9144000" cy="18097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0579FBE-9FF5-4699-9C0A-AB5FD8B0AE09}"/>
              </a:ext>
            </a:extLst>
          </p:cNvPr>
          <p:cNvSpPr txBox="1">
            <a:spLocks/>
          </p:cNvSpPr>
          <p:nvPr/>
        </p:nvSpPr>
        <p:spPr>
          <a:xfrm>
            <a:off x="4406935" y="4916090"/>
            <a:ext cx="4390007" cy="20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ACS Spring 2025 | CINF &amp; COMP | Machine Learning in Chemistry</a:t>
            </a:r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E75694A-30F7-4BEB-A190-04C909FCEE01}"/>
              </a:ext>
            </a:extLst>
          </p:cNvPr>
          <p:cNvSpPr txBox="1">
            <a:spLocks/>
          </p:cNvSpPr>
          <p:nvPr/>
        </p:nvSpPr>
        <p:spPr>
          <a:xfrm>
            <a:off x="8730136" y="4916090"/>
            <a:ext cx="208541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9EB785-10F8-4B61-8D12-DC77B1915640}" type="slidenum">
              <a:rPr lang="fr-FR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7907D0-1A91-4B24-A85A-657CBD244387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DMS Introduction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2A3410-2629-45C7-B1F7-E28DCFCFC0EB}"/>
              </a:ext>
            </a:extLst>
          </p:cNvPr>
          <p:cNvGrpSpPr/>
          <p:nvPr/>
        </p:nvGrpSpPr>
        <p:grpSpPr>
          <a:xfrm>
            <a:off x="497329" y="1070671"/>
            <a:ext cx="5460947" cy="1501079"/>
            <a:chOff x="611629" y="1232449"/>
            <a:chExt cx="5460947" cy="15010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C8266A-7B1C-4BF9-99E3-4A86E91D66A2}"/>
                </a:ext>
              </a:extLst>
            </p:cNvPr>
            <p:cNvGrpSpPr/>
            <p:nvPr/>
          </p:nvGrpSpPr>
          <p:grpSpPr>
            <a:xfrm>
              <a:off x="1330628" y="1232449"/>
              <a:ext cx="4741948" cy="1501079"/>
              <a:chOff x="104729" y="1469193"/>
              <a:chExt cx="4741948" cy="150107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3A217E7-55FF-435B-BDC9-FF801B607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69530" y="1469193"/>
                <a:ext cx="3677147" cy="1100400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C791F9C-FCDD-44BC-B076-D499F5C94348}"/>
                  </a:ext>
                </a:extLst>
              </p:cNvPr>
              <p:cNvGrpSpPr/>
              <p:nvPr/>
            </p:nvGrpSpPr>
            <p:grpSpPr>
              <a:xfrm>
                <a:off x="104729" y="1783696"/>
                <a:ext cx="1287532" cy="1186576"/>
                <a:chOff x="764103" y="1809724"/>
                <a:chExt cx="1203482" cy="1023408"/>
              </a:xfrm>
            </p:grpSpPr>
            <p:sp>
              <p:nvSpPr>
                <p:cNvPr id="13" name="Right Arrow 11">
                  <a:extLst>
                    <a:ext uri="{FF2B5EF4-FFF2-40B4-BE49-F238E27FC236}">
                      <a16:creationId xmlns:a16="http://schemas.microsoft.com/office/drawing/2014/main" id="{F2580E1B-7481-4E39-AF04-611C48846012}"/>
                    </a:ext>
                  </a:extLst>
                </p:cNvPr>
                <p:cNvSpPr/>
                <p:nvPr/>
              </p:nvSpPr>
              <p:spPr>
                <a:xfrm>
                  <a:off x="946003" y="1809724"/>
                  <a:ext cx="616567" cy="439061"/>
                </a:xfrm>
                <a:prstGeom prst="right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A855267-604E-44AF-8CE3-84D73B9F8DE2}"/>
                    </a:ext>
                  </a:extLst>
                </p:cNvPr>
                <p:cNvSpPr txBox="1"/>
                <p:nvPr/>
              </p:nvSpPr>
              <p:spPr>
                <a:xfrm>
                  <a:off x="764103" y="2275679"/>
                  <a:ext cx="1203482" cy="5574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>
                      <a:latin typeface="Arial" panose="020B0604020202020204" pitchFamily="34" charset="0"/>
                      <a:cs typeface="Arial" panose="020B0604020202020204" pitchFamily="34" charset="0"/>
                    </a:rPr>
                    <a:t>Continues </a:t>
                  </a:r>
                </a:p>
                <a:p>
                  <a:pPr algn="ctr"/>
                  <a:r>
                    <a:rPr lang="en-GB">
                      <a:latin typeface="Arial" panose="020B0604020202020204" pitchFamily="34" charset="0"/>
                      <a:cs typeface="Arial" panose="020B0604020202020204" pitchFamily="34" charset="0"/>
                    </a:rPr>
                    <a:t>gas flow</a:t>
                  </a: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0CF34C-A75B-4B6A-8D9F-C5BC8B0A258D}"/>
                </a:ext>
              </a:extLst>
            </p:cNvPr>
            <p:cNvGrpSpPr/>
            <p:nvPr/>
          </p:nvGrpSpPr>
          <p:grpSpPr>
            <a:xfrm>
              <a:off x="611629" y="1399194"/>
              <a:ext cx="529312" cy="646331"/>
              <a:chOff x="611629" y="1399194"/>
              <a:chExt cx="529312" cy="64633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69AF8B-42CE-49B3-9293-705B6E6827C2}"/>
                  </a:ext>
                </a:extLst>
              </p:cNvPr>
              <p:cNvSpPr txBox="1"/>
              <p:nvPr/>
            </p:nvSpPr>
            <p:spPr>
              <a:xfrm>
                <a:off x="611629" y="1399194"/>
                <a:ext cx="5293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err="1"/>
                  <a:t>v</a:t>
                </a:r>
                <a:r>
                  <a:rPr lang="en-GB" sz="1600" err="1"/>
                  <a:t>a</a:t>
                </a:r>
                <a:endParaRPr lang="en-GB" sz="160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1FEC9E7-8487-4204-9D99-0286664E44AA}"/>
                  </a:ext>
                </a:extLst>
              </p:cNvPr>
              <p:cNvCxnSpPr/>
              <p:nvPr/>
            </p:nvCxnSpPr>
            <p:spPr>
              <a:xfrm>
                <a:off x="611629" y="1546952"/>
                <a:ext cx="5277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6B5B0D-AAFE-4E08-A403-F42E5662389E}"/>
              </a:ext>
            </a:extLst>
          </p:cNvPr>
          <p:cNvGrpSpPr/>
          <p:nvPr/>
        </p:nvGrpSpPr>
        <p:grpSpPr>
          <a:xfrm>
            <a:off x="1790700" y="600222"/>
            <a:ext cx="5747247" cy="1668256"/>
            <a:chOff x="1905000" y="762000"/>
            <a:chExt cx="5747247" cy="166825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EC32B1-E925-4921-83D1-62E4468D205A}"/>
                </a:ext>
              </a:extLst>
            </p:cNvPr>
            <p:cNvGrpSpPr/>
            <p:nvPr/>
          </p:nvGrpSpPr>
          <p:grpSpPr>
            <a:xfrm>
              <a:off x="3111422" y="812129"/>
              <a:ext cx="4540825" cy="1618127"/>
              <a:chOff x="1885523" y="1048873"/>
              <a:chExt cx="4540825" cy="161812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6D1BB4B-D7CD-42E0-A812-CC8C71BD2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5523" y="1072066"/>
                <a:ext cx="3013918" cy="1594934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980570A-2578-45AB-B9D4-4A6FD668D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9018" y="1571230"/>
                <a:ext cx="873113" cy="8988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566F83-D025-4718-8B34-F82A0098CD33}"/>
                  </a:ext>
                </a:extLst>
              </p:cNvPr>
              <p:cNvSpPr txBox="1"/>
              <p:nvPr/>
            </p:nvSpPr>
            <p:spPr>
              <a:xfrm>
                <a:off x="2530308" y="1048873"/>
                <a:ext cx="2428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Atmospheric pressure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2B7454-F561-4AC5-9988-A21A83197C6C}"/>
                  </a:ext>
                </a:extLst>
              </p:cNvPr>
              <p:cNvSpPr txBox="1"/>
              <p:nvPr/>
            </p:nvSpPr>
            <p:spPr>
              <a:xfrm>
                <a:off x="5408121" y="1066950"/>
                <a:ext cx="10182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>
                    <a:latin typeface="Arial" panose="020B0604020202020204" pitchFamily="34" charset="0"/>
                    <a:cs typeface="Arial" panose="020B0604020202020204" pitchFamily="34" charset="0"/>
                  </a:rPr>
                  <a:t>Detector 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A962CC-4AE6-4F3E-977C-92DE0BC0652E}"/>
                </a:ext>
              </a:extLst>
            </p:cNvPr>
            <p:cNvGrpSpPr/>
            <p:nvPr/>
          </p:nvGrpSpPr>
          <p:grpSpPr>
            <a:xfrm>
              <a:off x="1905000" y="762000"/>
              <a:ext cx="1261884" cy="706578"/>
              <a:chOff x="126805" y="813807"/>
              <a:chExt cx="1261884" cy="706578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9AB57D0-6FC0-417E-928F-1BC8DF611D33}"/>
                  </a:ext>
                </a:extLst>
              </p:cNvPr>
              <p:cNvCxnSpPr/>
              <p:nvPr/>
            </p:nvCxnSpPr>
            <p:spPr>
              <a:xfrm>
                <a:off x="381000" y="1218150"/>
                <a:ext cx="76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0D5A248-DD86-4AF9-B425-EAF3A81D0523}"/>
                  </a:ext>
                </a:extLst>
              </p:cNvPr>
              <p:cNvCxnSpPr/>
              <p:nvPr/>
            </p:nvCxnSpPr>
            <p:spPr>
              <a:xfrm>
                <a:off x="799249" y="1212134"/>
                <a:ext cx="1728" cy="3082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9220E-8C61-4922-B352-88265E9ECF59}"/>
                  </a:ext>
                </a:extLst>
              </p:cNvPr>
              <p:cNvSpPr txBox="1"/>
              <p:nvPr/>
            </p:nvSpPr>
            <p:spPr>
              <a:xfrm>
                <a:off x="126805" y="813807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Ion source</a:t>
                </a: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78E9DFD-E983-46FB-A0C5-E67AB61D5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370" y="1490405"/>
            <a:ext cx="226673" cy="226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92E759-28A3-4194-B724-7A01D8C9A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005" y="1761965"/>
            <a:ext cx="201488" cy="201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9E9F2A-E09A-4CDD-B540-7D64A65A6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754" y="1351518"/>
            <a:ext cx="151116" cy="1512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43FC4E5-E8A6-499F-8D4B-D2A2C75833BB}"/>
              </a:ext>
            </a:extLst>
          </p:cNvPr>
          <p:cNvGrpSpPr/>
          <p:nvPr/>
        </p:nvGrpSpPr>
        <p:grpSpPr>
          <a:xfrm>
            <a:off x="3523484" y="2780181"/>
            <a:ext cx="1655823" cy="1890062"/>
            <a:chOff x="3062828" y="3529128"/>
            <a:chExt cx="2468222" cy="281738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E73C802-0463-4940-B7BF-52BA02E32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2828" y="3529128"/>
              <a:ext cx="2468222" cy="25872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1275FB-B16F-4648-8993-B5380009A5FC}"/>
                </a:ext>
              </a:extLst>
            </p:cNvPr>
            <p:cNvSpPr txBox="1"/>
            <p:nvPr/>
          </p:nvSpPr>
          <p:spPr>
            <a:xfrm>
              <a:off x="3623487" y="6007960"/>
              <a:ext cx="1802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DC power supply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CC5426-6406-4F15-85AC-EFA2A4DF166A}"/>
                </a:ext>
              </a:extLst>
            </p:cNvPr>
            <p:cNvSpPr txBox="1"/>
            <p:nvPr/>
          </p:nvSpPr>
          <p:spPr>
            <a:xfrm>
              <a:off x="3840557" y="4480108"/>
              <a:ext cx="651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err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</a:t>
              </a:r>
              <a:r>
                <a:rPr lang="en-GB" sz="1600" b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17281AA-A854-4522-BE07-CE38E32A5772}"/>
              </a:ext>
            </a:extLst>
          </p:cNvPr>
          <p:cNvGrpSpPr/>
          <p:nvPr/>
        </p:nvGrpSpPr>
        <p:grpSpPr>
          <a:xfrm>
            <a:off x="1502682" y="969554"/>
            <a:ext cx="5120025" cy="3787160"/>
            <a:chOff x="1786756" y="1160327"/>
            <a:chExt cx="5120025" cy="378716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56CBE95-F134-4AF1-9987-9879E627D7D5}"/>
                </a:ext>
              </a:extLst>
            </p:cNvPr>
            <p:cNvGrpSpPr/>
            <p:nvPr/>
          </p:nvGrpSpPr>
          <p:grpSpPr>
            <a:xfrm>
              <a:off x="1786756" y="1160327"/>
              <a:ext cx="5120025" cy="3787160"/>
              <a:chOff x="1786756" y="1160327"/>
              <a:chExt cx="5120025" cy="378716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B73E38C-ABE4-4A77-9AC6-9348B006DA26}"/>
                  </a:ext>
                </a:extLst>
              </p:cNvPr>
              <p:cNvGrpSpPr/>
              <p:nvPr/>
            </p:nvGrpSpPr>
            <p:grpSpPr>
              <a:xfrm>
                <a:off x="1786756" y="2398955"/>
                <a:ext cx="2346531" cy="2548532"/>
                <a:chOff x="275188" y="2655828"/>
                <a:chExt cx="2346531" cy="2548532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7A099AD6-EF7D-4467-B5C0-B3BEC94019EA}"/>
                    </a:ext>
                  </a:extLst>
                </p:cNvPr>
                <p:cNvGrpSpPr/>
                <p:nvPr/>
              </p:nvGrpSpPr>
              <p:grpSpPr>
                <a:xfrm>
                  <a:off x="275188" y="2655828"/>
                  <a:ext cx="2346531" cy="2548532"/>
                  <a:chOff x="275188" y="2655828"/>
                  <a:chExt cx="2346531" cy="2548532"/>
                </a:xfrm>
              </p:grpSpPr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E87A1916-BDEC-4F79-83BC-8B227D48CE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52590" y="2655828"/>
                    <a:ext cx="1619473" cy="2261774"/>
                  </a:xfrm>
                  <a:prstGeom prst="rect">
                    <a:avLst/>
                  </a:prstGeom>
                </p:spPr>
              </p:pic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0D3B71F2-8671-4ABD-8DF9-1246969ED09B}"/>
                      </a:ext>
                    </a:extLst>
                  </p:cNvPr>
                  <p:cNvSpPr txBox="1"/>
                  <p:nvPr/>
                </p:nvSpPr>
                <p:spPr>
                  <a:xfrm>
                    <a:off x="572375" y="4865806"/>
                    <a:ext cx="204934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Waveform generator</a:t>
                    </a: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98C05CC1-9516-4977-BA7B-DDABB43C47FE}"/>
                      </a:ext>
                    </a:extLst>
                  </p:cNvPr>
                  <p:cNvSpPr txBox="1"/>
                  <p:nvPr/>
                </p:nvSpPr>
                <p:spPr>
                  <a:xfrm>
                    <a:off x="275188" y="3724232"/>
                    <a:ext cx="57740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1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</a:t>
                    </a:r>
                    <a:r>
                      <a:rPr lang="en-GB" sz="1600" baseline="-2500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high</a:t>
                    </a:r>
                    <a:endParaRPr lang="en-GB" sz="16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23D04B4F-B9DA-4F41-ABFF-D2C4125EC8A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258" y="4293998"/>
                    <a:ext cx="52610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1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</a:t>
                    </a:r>
                    <a:r>
                      <a:rPr lang="en-GB" sz="1600" i="1" baseline="-2500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low</a:t>
                    </a:r>
                    <a:endParaRPr lang="en-GB" sz="1600" baseline="-25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09FA2F4-0B31-4532-94EC-313F638B92F9}"/>
                    </a:ext>
                  </a:extLst>
                </p:cNvPr>
                <p:cNvSpPr txBox="1"/>
                <p:nvPr/>
              </p:nvSpPr>
              <p:spPr>
                <a:xfrm>
                  <a:off x="1978246" y="3825740"/>
                  <a:ext cx="5148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b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SV 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AF743E2-9A66-4101-8D25-03148CEABE45}"/>
                  </a:ext>
                </a:extLst>
              </p:cNvPr>
              <p:cNvGrpSpPr/>
              <p:nvPr/>
            </p:nvGrpSpPr>
            <p:grpSpPr>
              <a:xfrm>
                <a:off x="3232026" y="1160327"/>
                <a:ext cx="3674755" cy="1966411"/>
                <a:chOff x="2008951" y="1394657"/>
                <a:chExt cx="3674755" cy="196641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C2CD04BF-660A-4B3B-B78D-0CDCB95AA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3797" y="2778408"/>
                      <a:ext cx="2009909" cy="582660"/>
                    </a:xfrm>
                    <a:prstGeom prst="rect">
                      <a:avLst/>
                    </a:prstGeom>
                    <a:ln>
                      <a:solidFill>
                        <a:srgbClr val="CC3300"/>
                      </a:solidFill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fr-CH"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itchFamily="34" charset="-128"/>
                          <a:cs typeface="Arial" panose="020B0604020202020204" pitchFamily="34" charset="0"/>
                        </a:rPr>
                        <a:t>α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oMath>
                      </a14:m>
                      <a:r>
                        <a:rPr lang="fr-CH"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S PGothic" pitchFamily="34" charset="-128"/>
                          <a:cs typeface="Arial" panose="020B0604020202020204" pitchFamily="34" charset="0"/>
                        </a:rPr>
                        <a:t> =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H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𝐾</m:t>
                              </m:r>
                              <m:r>
                                <a:rPr lang="fr-CH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H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CH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fr-CH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𝐾</m:t>
                              </m:r>
                              <m:r>
                                <a:rPr lang="fr-CH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(0)</m:t>
                              </m:r>
                            </m:num>
                            <m:den>
                              <m:r>
                                <a:rPr lang="fr-CH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𝐾</m:t>
                              </m:r>
                              <m:r>
                                <a:rPr lang="fr-CH" sz="200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</m:oMath>
                      </a14:m>
                      <a:endParaRPr lang="en-US" sz="20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MS PGothic" pitchFamily="34" charset="-128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803FA97C-47BB-4771-3362-54CD36DB4E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3797" y="2778408"/>
                      <a:ext cx="2009909" cy="58266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3021"/>
                      </a:stretch>
                    </a:blipFill>
                    <a:ln>
                      <a:solidFill>
                        <a:srgbClr val="CC33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DD393A4-3F91-4D6A-A0FE-093337D7F6E3}"/>
                    </a:ext>
                  </a:extLst>
                </p:cNvPr>
                <p:cNvGrpSpPr/>
                <p:nvPr/>
              </p:nvGrpSpPr>
              <p:grpSpPr>
                <a:xfrm>
                  <a:off x="2008951" y="1394657"/>
                  <a:ext cx="3077176" cy="1210173"/>
                  <a:chOff x="2008951" y="1394657"/>
                  <a:chExt cx="3077176" cy="1210173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81E18A78-2235-4D27-A590-548984CEAB0E}"/>
                      </a:ext>
                    </a:extLst>
                  </p:cNvPr>
                  <p:cNvGrpSpPr/>
                  <p:nvPr/>
                </p:nvGrpSpPr>
                <p:grpSpPr>
                  <a:xfrm>
                    <a:off x="2476247" y="1436430"/>
                    <a:ext cx="942975" cy="1168400"/>
                    <a:chOff x="6911976" y="3900489"/>
                    <a:chExt cx="942975" cy="1168400"/>
                  </a:xfrm>
                </p:grpSpPr>
                <p:sp>
                  <p:nvSpPr>
                    <p:cNvPr id="54" name="Rectangle 7">
                      <a:extLst>
                        <a:ext uri="{FF2B5EF4-FFF2-40B4-BE49-F238E27FC236}">
                          <a16:creationId xmlns:a16="http://schemas.microsoft.com/office/drawing/2014/main" id="{ACFC7E50-29EF-48F2-B293-8A2D22ABB2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1976" y="3929064"/>
                      <a:ext cx="9525" cy="73025"/>
                    </a:xfrm>
                    <a:prstGeom prst="rect">
                      <a:avLst/>
                    </a:prstGeom>
                    <a:solidFill>
                      <a:srgbClr val="80828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5" name="Rectangle 8">
                      <a:extLst>
                        <a:ext uri="{FF2B5EF4-FFF2-40B4-BE49-F238E27FC236}">
                          <a16:creationId xmlns:a16="http://schemas.microsoft.com/office/drawing/2014/main" id="{63FB70D1-E450-4B7E-8658-DFCFF66634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1976" y="3929064"/>
                      <a:ext cx="9525" cy="73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6" name="Freeform 9">
                      <a:extLst>
                        <a:ext uri="{FF2B5EF4-FFF2-40B4-BE49-F238E27FC236}">
                          <a16:creationId xmlns:a16="http://schemas.microsoft.com/office/drawing/2014/main" id="{B53D5D2D-DE16-4AFD-98D6-EF1E8039A50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11976" y="4146551"/>
                      <a:ext cx="9525" cy="425450"/>
                    </a:xfrm>
                    <a:custGeom>
                      <a:avLst/>
                      <a:gdLst>
                        <a:gd name="T0" fmla="*/ 0 w 6"/>
                        <a:gd name="T1" fmla="*/ 209 h 268"/>
                        <a:gd name="T2" fmla="*/ 0 w 6"/>
                        <a:gd name="T3" fmla="*/ 268 h 268"/>
                        <a:gd name="T4" fmla="*/ 6 w 6"/>
                        <a:gd name="T5" fmla="*/ 268 h 268"/>
                        <a:gd name="T6" fmla="*/ 6 w 6"/>
                        <a:gd name="T7" fmla="*/ 223 h 268"/>
                        <a:gd name="T8" fmla="*/ 0 w 6"/>
                        <a:gd name="T9" fmla="*/ 209 h 268"/>
                        <a:gd name="T10" fmla="*/ 6 w 6"/>
                        <a:gd name="T11" fmla="*/ 178 h 268"/>
                        <a:gd name="T12" fmla="*/ 0 w 6"/>
                        <a:gd name="T13" fmla="*/ 178 h 268"/>
                        <a:gd name="T14" fmla="*/ 0 w 6"/>
                        <a:gd name="T15" fmla="*/ 190 h 268"/>
                        <a:gd name="T16" fmla="*/ 6 w 6"/>
                        <a:gd name="T17" fmla="*/ 190 h 268"/>
                        <a:gd name="T18" fmla="*/ 6 w 6"/>
                        <a:gd name="T19" fmla="*/ 178 h 268"/>
                        <a:gd name="T20" fmla="*/ 6 w 6"/>
                        <a:gd name="T21" fmla="*/ 0 h 268"/>
                        <a:gd name="T22" fmla="*/ 0 w 6"/>
                        <a:gd name="T23" fmla="*/ 0 h 268"/>
                        <a:gd name="T24" fmla="*/ 0 w 6"/>
                        <a:gd name="T25" fmla="*/ 89 h 268"/>
                        <a:gd name="T26" fmla="*/ 6 w 6"/>
                        <a:gd name="T27" fmla="*/ 89 h 268"/>
                        <a:gd name="T28" fmla="*/ 6 w 6"/>
                        <a:gd name="T29" fmla="*/ 0 h 2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" h="268">
                          <a:moveTo>
                            <a:pt x="0" y="209"/>
                          </a:moveTo>
                          <a:lnTo>
                            <a:pt x="0" y="268"/>
                          </a:lnTo>
                          <a:lnTo>
                            <a:pt x="6" y="268"/>
                          </a:lnTo>
                          <a:lnTo>
                            <a:pt x="6" y="223"/>
                          </a:lnTo>
                          <a:lnTo>
                            <a:pt x="0" y="209"/>
                          </a:lnTo>
                          <a:close/>
                          <a:moveTo>
                            <a:pt x="6" y="178"/>
                          </a:moveTo>
                          <a:lnTo>
                            <a:pt x="0" y="178"/>
                          </a:lnTo>
                          <a:lnTo>
                            <a:pt x="0" y="190"/>
                          </a:lnTo>
                          <a:lnTo>
                            <a:pt x="6" y="190"/>
                          </a:lnTo>
                          <a:lnTo>
                            <a:pt x="6" y="178"/>
                          </a:lnTo>
                          <a:close/>
                          <a:moveTo>
                            <a:pt x="6" y="0"/>
                          </a:moveTo>
                          <a:lnTo>
                            <a:pt x="0" y="0"/>
                          </a:lnTo>
                          <a:lnTo>
                            <a:pt x="0" y="89"/>
                          </a:lnTo>
                          <a:lnTo>
                            <a:pt x="6" y="89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80828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7" name="Freeform 10">
                      <a:extLst>
                        <a:ext uri="{FF2B5EF4-FFF2-40B4-BE49-F238E27FC236}">
                          <a16:creationId xmlns:a16="http://schemas.microsoft.com/office/drawing/2014/main" id="{97F86453-8C6C-4F2C-9356-D51B33FB64CE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11976" y="4146551"/>
                      <a:ext cx="9525" cy="425450"/>
                    </a:xfrm>
                    <a:custGeom>
                      <a:avLst/>
                      <a:gdLst>
                        <a:gd name="T0" fmla="*/ 0 w 6"/>
                        <a:gd name="T1" fmla="*/ 209 h 268"/>
                        <a:gd name="T2" fmla="*/ 0 w 6"/>
                        <a:gd name="T3" fmla="*/ 268 h 268"/>
                        <a:gd name="T4" fmla="*/ 6 w 6"/>
                        <a:gd name="T5" fmla="*/ 268 h 268"/>
                        <a:gd name="T6" fmla="*/ 6 w 6"/>
                        <a:gd name="T7" fmla="*/ 223 h 268"/>
                        <a:gd name="T8" fmla="*/ 0 w 6"/>
                        <a:gd name="T9" fmla="*/ 209 h 268"/>
                        <a:gd name="T10" fmla="*/ 6 w 6"/>
                        <a:gd name="T11" fmla="*/ 178 h 268"/>
                        <a:gd name="T12" fmla="*/ 0 w 6"/>
                        <a:gd name="T13" fmla="*/ 178 h 268"/>
                        <a:gd name="T14" fmla="*/ 0 w 6"/>
                        <a:gd name="T15" fmla="*/ 190 h 268"/>
                        <a:gd name="T16" fmla="*/ 6 w 6"/>
                        <a:gd name="T17" fmla="*/ 190 h 268"/>
                        <a:gd name="T18" fmla="*/ 6 w 6"/>
                        <a:gd name="T19" fmla="*/ 178 h 268"/>
                        <a:gd name="T20" fmla="*/ 6 w 6"/>
                        <a:gd name="T21" fmla="*/ 0 h 268"/>
                        <a:gd name="T22" fmla="*/ 0 w 6"/>
                        <a:gd name="T23" fmla="*/ 0 h 268"/>
                        <a:gd name="T24" fmla="*/ 0 w 6"/>
                        <a:gd name="T25" fmla="*/ 89 h 268"/>
                        <a:gd name="T26" fmla="*/ 6 w 6"/>
                        <a:gd name="T27" fmla="*/ 89 h 268"/>
                        <a:gd name="T28" fmla="*/ 6 w 6"/>
                        <a:gd name="T29" fmla="*/ 0 h 2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" h="268">
                          <a:moveTo>
                            <a:pt x="0" y="209"/>
                          </a:moveTo>
                          <a:lnTo>
                            <a:pt x="0" y="268"/>
                          </a:lnTo>
                          <a:lnTo>
                            <a:pt x="6" y="268"/>
                          </a:lnTo>
                          <a:lnTo>
                            <a:pt x="6" y="223"/>
                          </a:lnTo>
                          <a:lnTo>
                            <a:pt x="0" y="209"/>
                          </a:lnTo>
                          <a:moveTo>
                            <a:pt x="6" y="178"/>
                          </a:moveTo>
                          <a:lnTo>
                            <a:pt x="0" y="178"/>
                          </a:lnTo>
                          <a:lnTo>
                            <a:pt x="0" y="190"/>
                          </a:lnTo>
                          <a:lnTo>
                            <a:pt x="6" y="190"/>
                          </a:lnTo>
                          <a:lnTo>
                            <a:pt x="6" y="178"/>
                          </a:lnTo>
                          <a:moveTo>
                            <a:pt x="6" y="0"/>
                          </a:moveTo>
                          <a:lnTo>
                            <a:pt x="0" y="0"/>
                          </a:lnTo>
                          <a:lnTo>
                            <a:pt x="0" y="89"/>
                          </a:lnTo>
                          <a:lnTo>
                            <a:pt x="6" y="89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8" name="Freeform 11">
                      <a:extLst>
                        <a:ext uri="{FF2B5EF4-FFF2-40B4-BE49-F238E27FC236}">
                          <a16:creationId xmlns:a16="http://schemas.microsoft.com/office/drawing/2014/main" id="{7A760E19-8A18-4D56-8CE5-EC59E8894E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1976" y="4448176"/>
                      <a:ext cx="9525" cy="52387"/>
                    </a:xfrm>
                    <a:custGeom>
                      <a:avLst/>
                      <a:gdLst>
                        <a:gd name="T0" fmla="*/ 6 w 6"/>
                        <a:gd name="T1" fmla="*/ 0 h 33"/>
                        <a:gd name="T2" fmla="*/ 0 w 6"/>
                        <a:gd name="T3" fmla="*/ 0 h 33"/>
                        <a:gd name="T4" fmla="*/ 0 w 6"/>
                        <a:gd name="T5" fmla="*/ 19 h 33"/>
                        <a:gd name="T6" fmla="*/ 6 w 6"/>
                        <a:gd name="T7" fmla="*/ 33 h 33"/>
                        <a:gd name="T8" fmla="*/ 6 w 6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" h="33">
                          <a:moveTo>
                            <a:pt x="6" y="0"/>
                          </a:moveTo>
                          <a:lnTo>
                            <a:pt x="0" y="0"/>
                          </a:lnTo>
                          <a:lnTo>
                            <a:pt x="0" y="19"/>
                          </a:lnTo>
                          <a:lnTo>
                            <a:pt x="6" y="33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9" name="Freeform 12">
                      <a:extLst>
                        <a:ext uri="{FF2B5EF4-FFF2-40B4-BE49-F238E27FC236}">
                          <a16:creationId xmlns:a16="http://schemas.microsoft.com/office/drawing/2014/main" id="{54B025E9-9DBB-4442-9507-3FF6CBC6AF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11976" y="4448176"/>
                      <a:ext cx="9525" cy="52387"/>
                    </a:xfrm>
                    <a:custGeom>
                      <a:avLst/>
                      <a:gdLst>
                        <a:gd name="T0" fmla="*/ 6 w 6"/>
                        <a:gd name="T1" fmla="*/ 0 h 33"/>
                        <a:gd name="T2" fmla="*/ 0 w 6"/>
                        <a:gd name="T3" fmla="*/ 0 h 33"/>
                        <a:gd name="T4" fmla="*/ 0 w 6"/>
                        <a:gd name="T5" fmla="*/ 19 h 33"/>
                        <a:gd name="T6" fmla="*/ 6 w 6"/>
                        <a:gd name="T7" fmla="*/ 33 h 33"/>
                        <a:gd name="T8" fmla="*/ 6 w 6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" h="33">
                          <a:moveTo>
                            <a:pt x="6" y="0"/>
                          </a:moveTo>
                          <a:lnTo>
                            <a:pt x="0" y="0"/>
                          </a:lnTo>
                          <a:lnTo>
                            <a:pt x="0" y="19"/>
                          </a:lnTo>
                          <a:lnTo>
                            <a:pt x="6" y="33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0" name="Rectangle 13">
                      <a:extLst>
                        <a:ext uri="{FF2B5EF4-FFF2-40B4-BE49-F238E27FC236}">
                          <a16:creationId xmlns:a16="http://schemas.microsoft.com/office/drawing/2014/main" id="{526EC251-90D9-4305-A593-5F46D1E94A5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1976" y="4713289"/>
                      <a:ext cx="9525" cy="141287"/>
                    </a:xfrm>
                    <a:prstGeom prst="rect">
                      <a:avLst/>
                    </a:prstGeom>
                    <a:solidFill>
                      <a:srgbClr val="80828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1" name="Rectangle 14">
                      <a:extLst>
                        <a:ext uri="{FF2B5EF4-FFF2-40B4-BE49-F238E27FC236}">
                          <a16:creationId xmlns:a16="http://schemas.microsoft.com/office/drawing/2014/main" id="{5AD23A47-9945-41C8-B00A-299CE4E281E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1976" y="4713289"/>
                      <a:ext cx="9525" cy="1412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2" name="Rectangle 15">
                      <a:extLst>
                        <a:ext uri="{FF2B5EF4-FFF2-40B4-BE49-F238E27FC236}">
                          <a16:creationId xmlns:a16="http://schemas.microsoft.com/office/drawing/2014/main" id="{4B5A8C79-7476-4833-97F1-1D8195290D7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1976" y="4995864"/>
                      <a:ext cx="9525" cy="73025"/>
                    </a:xfrm>
                    <a:prstGeom prst="rect">
                      <a:avLst/>
                    </a:prstGeom>
                    <a:solidFill>
                      <a:srgbClr val="80828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3" name="Rectangle 16">
                      <a:extLst>
                        <a:ext uri="{FF2B5EF4-FFF2-40B4-BE49-F238E27FC236}">
                          <a16:creationId xmlns:a16="http://schemas.microsoft.com/office/drawing/2014/main" id="{23A58DD2-6E1A-4611-9B0E-93B311A22F5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11976" y="4995864"/>
                      <a:ext cx="9525" cy="73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4" name="Rectangle 17">
                      <a:extLst>
                        <a:ext uri="{FF2B5EF4-FFF2-40B4-BE49-F238E27FC236}">
                          <a16:creationId xmlns:a16="http://schemas.microsoft.com/office/drawing/2014/main" id="{5E828DEF-44C4-4C0C-9E68-7CDB041800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50089" y="3929064"/>
                      <a:ext cx="9525" cy="73025"/>
                    </a:xfrm>
                    <a:prstGeom prst="rect">
                      <a:avLst/>
                    </a:prstGeom>
                    <a:solidFill>
                      <a:srgbClr val="80828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5" name="Rectangle 18">
                      <a:extLst>
                        <a:ext uri="{FF2B5EF4-FFF2-40B4-BE49-F238E27FC236}">
                          <a16:creationId xmlns:a16="http://schemas.microsoft.com/office/drawing/2014/main" id="{52451925-6124-4C23-B08A-18CAA62B2DF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50089" y="3929064"/>
                      <a:ext cx="9525" cy="73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6" name="Freeform 19">
                      <a:extLst>
                        <a:ext uri="{FF2B5EF4-FFF2-40B4-BE49-F238E27FC236}">
                          <a16:creationId xmlns:a16="http://schemas.microsoft.com/office/drawing/2014/main" id="{F5FA35F2-2661-4EB2-B583-6D1D7FB0BC4E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050089" y="4146551"/>
                      <a:ext cx="9525" cy="708025"/>
                    </a:xfrm>
                    <a:custGeom>
                      <a:avLst/>
                      <a:gdLst>
                        <a:gd name="T0" fmla="*/ 6 w 6"/>
                        <a:gd name="T1" fmla="*/ 357 h 446"/>
                        <a:gd name="T2" fmla="*/ 0 w 6"/>
                        <a:gd name="T3" fmla="*/ 357 h 446"/>
                        <a:gd name="T4" fmla="*/ 0 w 6"/>
                        <a:gd name="T5" fmla="*/ 446 h 446"/>
                        <a:gd name="T6" fmla="*/ 6 w 6"/>
                        <a:gd name="T7" fmla="*/ 446 h 446"/>
                        <a:gd name="T8" fmla="*/ 6 w 6"/>
                        <a:gd name="T9" fmla="*/ 357 h 446"/>
                        <a:gd name="T10" fmla="*/ 6 w 6"/>
                        <a:gd name="T11" fmla="*/ 178 h 446"/>
                        <a:gd name="T12" fmla="*/ 0 w 6"/>
                        <a:gd name="T13" fmla="*/ 178 h 446"/>
                        <a:gd name="T14" fmla="*/ 0 w 6"/>
                        <a:gd name="T15" fmla="*/ 268 h 446"/>
                        <a:gd name="T16" fmla="*/ 6 w 6"/>
                        <a:gd name="T17" fmla="*/ 268 h 446"/>
                        <a:gd name="T18" fmla="*/ 6 w 6"/>
                        <a:gd name="T19" fmla="*/ 178 h 446"/>
                        <a:gd name="T20" fmla="*/ 6 w 6"/>
                        <a:gd name="T21" fmla="*/ 0 h 446"/>
                        <a:gd name="T22" fmla="*/ 0 w 6"/>
                        <a:gd name="T23" fmla="*/ 0 h 446"/>
                        <a:gd name="T24" fmla="*/ 0 w 6"/>
                        <a:gd name="T25" fmla="*/ 89 h 446"/>
                        <a:gd name="T26" fmla="*/ 6 w 6"/>
                        <a:gd name="T27" fmla="*/ 89 h 446"/>
                        <a:gd name="T28" fmla="*/ 6 w 6"/>
                        <a:gd name="T29" fmla="*/ 0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" h="446">
                          <a:moveTo>
                            <a:pt x="6" y="357"/>
                          </a:moveTo>
                          <a:lnTo>
                            <a:pt x="0" y="357"/>
                          </a:lnTo>
                          <a:lnTo>
                            <a:pt x="0" y="446"/>
                          </a:lnTo>
                          <a:lnTo>
                            <a:pt x="6" y="446"/>
                          </a:lnTo>
                          <a:lnTo>
                            <a:pt x="6" y="357"/>
                          </a:lnTo>
                          <a:close/>
                          <a:moveTo>
                            <a:pt x="6" y="178"/>
                          </a:moveTo>
                          <a:lnTo>
                            <a:pt x="0" y="178"/>
                          </a:lnTo>
                          <a:lnTo>
                            <a:pt x="0" y="268"/>
                          </a:lnTo>
                          <a:lnTo>
                            <a:pt x="6" y="268"/>
                          </a:lnTo>
                          <a:lnTo>
                            <a:pt x="6" y="178"/>
                          </a:lnTo>
                          <a:close/>
                          <a:moveTo>
                            <a:pt x="6" y="0"/>
                          </a:moveTo>
                          <a:lnTo>
                            <a:pt x="0" y="0"/>
                          </a:lnTo>
                          <a:lnTo>
                            <a:pt x="0" y="89"/>
                          </a:lnTo>
                          <a:lnTo>
                            <a:pt x="6" y="89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80828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7" name="Freeform 20">
                      <a:extLst>
                        <a:ext uri="{FF2B5EF4-FFF2-40B4-BE49-F238E27FC236}">
                          <a16:creationId xmlns:a16="http://schemas.microsoft.com/office/drawing/2014/main" id="{5273F029-671A-4A7E-A3FC-7A8C60CEB5B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050089" y="4146551"/>
                      <a:ext cx="9525" cy="708025"/>
                    </a:xfrm>
                    <a:custGeom>
                      <a:avLst/>
                      <a:gdLst>
                        <a:gd name="T0" fmla="*/ 6 w 6"/>
                        <a:gd name="T1" fmla="*/ 357 h 446"/>
                        <a:gd name="T2" fmla="*/ 0 w 6"/>
                        <a:gd name="T3" fmla="*/ 357 h 446"/>
                        <a:gd name="T4" fmla="*/ 0 w 6"/>
                        <a:gd name="T5" fmla="*/ 446 h 446"/>
                        <a:gd name="T6" fmla="*/ 6 w 6"/>
                        <a:gd name="T7" fmla="*/ 446 h 446"/>
                        <a:gd name="T8" fmla="*/ 6 w 6"/>
                        <a:gd name="T9" fmla="*/ 357 h 446"/>
                        <a:gd name="T10" fmla="*/ 6 w 6"/>
                        <a:gd name="T11" fmla="*/ 178 h 446"/>
                        <a:gd name="T12" fmla="*/ 0 w 6"/>
                        <a:gd name="T13" fmla="*/ 178 h 446"/>
                        <a:gd name="T14" fmla="*/ 0 w 6"/>
                        <a:gd name="T15" fmla="*/ 268 h 446"/>
                        <a:gd name="T16" fmla="*/ 6 w 6"/>
                        <a:gd name="T17" fmla="*/ 268 h 446"/>
                        <a:gd name="T18" fmla="*/ 6 w 6"/>
                        <a:gd name="T19" fmla="*/ 178 h 446"/>
                        <a:gd name="T20" fmla="*/ 6 w 6"/>
                        <a:gd name="T21" fmla="*/ 0 h 446"/>
                        <a:gd name="T22" fmla="*/ 0 w 6"/>
                        <a:gd name="T23" fmla="*/ 0 h 446"/>
                        <a:gd name="T24" fmla="*/ 0 w 6"/>
                        <a:gd name="T25" fmla="*/ 89 h 446"/>
                        <a:gd name="T26" fmla="*/ 6 w 6"/>
                        <a:gd name="T27" fmla="*/ 89 h 446"/>
                        <a:gd name="T28" fmla="*/ 6 w 6"/>
                        <a:gd name="T29" fmla="*/ 0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" h="446">
                          <a:moveTo>
                            <a:pt x="6" y="357"/>
                          </a:moveTo>
                          <a:lnTo>
                            <a:pt x="0" y="357"/>
                          </a:lnTo>
                          <a:lnTo>
                            <a:pt x="0" y="446"/>
                          </a:lnTo>
                          <a:lnTo>
                            <a:pt x="6" y="446"/>
                          </a:lnTo>
                          <a:lnTo>
                            <a:pt x="6" y="357"/>
                          </a:lnTo>
                          <a:moveTo>
                            <a:pt x="6" y="178"/>
                          </a:moveTo>
                          <a:lnTo>
                            <a:pt x="0" y="178"/>
                          </a:lnTo>
                          <a:lnTo>
                            <a:pt x="0" y="268"/>
                          </a:lnTo>
                          <a:lnTo>
                            <a:pt x="6" y="268"/>
                          </a:lnTo>
                          <a:lnTo>
                            <a:pt x="6" y="178"/>
                          </a:lnTo>
                          <a:moveTo>
                            <a:pt x="6" y="0"/>
                          </a:moveTo>
                          <a:lnTo>
                            <a:pt x="0" y="0"/>
                          </a:lnTo>
                          <a:lnTo>
                            <a:pt x="0" y="89"/>
                          </a:lnTo>
                          <a:lnTo>
                            <a:pt x="6" y="89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8" name="Rectangle 21">
                      <a:extLst>
                        <a:ext uri="{FF2B5EF4-FFF2-40B4-BE49-F238E27FC236}">
                          <a16:creationId xmlns:a16="http://schemas.microsoft.com/office/drawing/2014/main" id="{A8669CA9-51DB-434A-A9E6-6B2E14AB46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50089" y="4995864"/>
                      <a:ext cx="9525" cy="73025"/>
                    </a:xfrm>
                    <a:prstGeom prst="rect">
                      <a:avLst/>
                    </a:prstGeom>
                    <a:solidFill>
                      <a:srgbClr val="80828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9" name="Rectangle 22">
                      <a:extLst>
                        <a:ext uri="{FF2B5EF4-FFF2-40B4-BE49-F238E27FC236}">
                          <a16:creationId xmlns:a16="http://schemas.microsoft.com/office/drawing/2014/main" id="{918A63B0-6CA6-450C-AED2-6A9D823DF6F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50089" y="4995864"/>
                      <a:ext cx="9525" cy="73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" name="Rectangle 23">
                      <a:extLst>
                        <a:ext uri="{FF2B5EF4-FFF2-40B4-BE49-F238E27FC236}">
                          <a16:creationId xmlns:a16="http://schemas.microsoft.com/office/drawing/2014/main" id="{CD110B89-E6A9-44E0-9E68-40A2A35445F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45426" y="3929064"/>
                      <a:ext cx="9525" cy="73025"/>
                    </a:xfrm>
                    <a:prstGeom prst="rect">
                      <a:avLst/>
                    </a:prstGeom>
                    <a:solidFill>
                      <a:srgbClr val="80828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" name="Rectangle 24">
                      <a:extLst>
                        <a:ext uri="{FF2B5EF4-FFF2-40B4-BE49-F238E27FC236}">
                          <a16:creationId xmlns:a16="http://schemas.microsoft.com/office/drawing/2014/main" id="{E8202D11-19AA-4A7E-AF4E-81095F587C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45426" y="3929064"/>
                      <a:ext cx="9525" cy="73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2" name="Freeform 25">
                      <a:extLst>
                        <a:ext uri="{FF2B5EF4-FFF2-40B4-BE49-F238E27FC236}">
                          <a16:creationId xmlns:a16="http://schemas.microsoft.com/office/drawing/2014/main" id="{C3888AF0-9A9D-4406-A954-597BC666A1F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5426" y="4146551"/>
                      <a:ext cx="9525" cy="708025"/>
                    </a:xfrm>
                    <a:custGeom>
                      <a:avLst/>
                      <a:gdLst>
                        <a:gd name="T0" fmla="*/ 6 w 6"/>
                        <a:gd name="T1" fmla="*/ 357 h 446"/>
                        <a:gd name="T2" fmla="*/ 0 w 6"/>
                        <a:gd name="T3" fmla="*/ 357 h 446"/>
                        <a:gd name="T4" fmla="*/ 0 w 6"/>
                        <a:gd name="T5" fmla="*/ 446 h 446"/>
                        <a:gd name="T6" fmla="*/ 6 w 6"/>
                        <a:gd name="T7" fmla="*/ 446 h 446"/>
                        <a:gd name="T8" fmla="*/ 6 w 6"/>
                        <a:gd name="T9" fmla="*/ 357 h 446"/>
                        <a:gd name="T10" fmla="*/ 6 w 6"/>
                        <a:gd name="T11" fmla="*/ 178 h 446"/>
                        <a:gd name="T12" fmla="*/ 0 w 6"/>
                        <a:gd name="T13" fmla="*/ 178 h 446"/>
                        <a:gd name="T14" fmla="*/ 0 w 6"/>
                        <a:gd name="T15" fmla="*/ 268 h 446"/>
                        <a:gd name="T16" fmla="*/ 6 w 6"/>
                        <a:gd name="T17" fmla="*/ 268 h 446"/>
                        <a:gd name="T18" fmla="*/ 6 w 6"/>
                        <a:gd name="T19" fmla="*/ 178 h 446"/>
                        <a:gd name="T20" fmla="*/ 6 w 6"/>
                        <a:gd name="T21" fmla="*/ 0 h 446"/>
                        <a:gd name="T22" fmla="*/ 0 w 6"/>
                        <a:gd name="T23" fmla="*/ 0 h 446"/>
                        <a:gd name="T24" fmla="*/ 0 w 6"/>
                        <a:gd name="T25" fmla="*/ 89 h 446"/>
                        <a:gd name="T26" fmla="*/ 6 w 6"/>
                        <a:gd name="T27" fmla="*/ 89 h 446"/>
                        <a:gd name="T28" fmla="*/ 6 w 6"/>
                        <a:gd name="T29" fmla="*/ 0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" h="446">
                          <a:moveTo>
                            <a:pt x="6" y="357"/>
                          </a:moveTo>
                          <a:lnTo>
                            <a:pt x="0" y="357"/>
                          </a:lnTo>
                          <a:lnTo>
                            <a:pt x="0" y="446"/>
                          </a:lnTo>
                          <a:lnTo>
                            <a:pt x="6" y="446"/>
                          </a:lnTo>
                          <a:lnTo>
                            <a:pt x="6" y="357"/>
                          </a:lnTo>
                          <a:close/>
                          <a:moveTo>
                            <a:pt x="6" y="178"/>
                          </a:moveTo>
                          <a:lnTo>
                            <a:pt x="0" y="178"/>
                          </a:lnTo>
                          <a:lnTo>
                            <a:pt x="0" y="268"/>
                          </a:lnTo>
                          <a:lnTo>
                            <a:pt x="6" y="268"/>
                          </a:lnTo>
                          <a:lnTo>
                            <a:pt x="6" y="178"/>
                          </a:lnTo>
                          <a:close/>
                          <a:moveTo>
                            <a:pt x="6" y="0"/>
                          </a:moveTo>
                          <a:lnTo>
                            <a:pt x="0" y="0"/>
                          </a:lnTo>
                          <a:lnTo>
                            <a:pt x="0" y="89"/>
                          </a:lnTo>
                          <a:lnTo>
                            <a:pt x="6" y="89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80828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3" name="Freeform 26">
                      <a:extLst>
                        <a:ext uri="{FF2B5EF4-FFF2-40B4-BE49-F238E27FC236}">
                          <a16:creationId xmlns:a16="http://schemas.microsoft.com/office/drawing/2014/main" id="{779B645B-4E9D-42E3-AB4F-EB36EE612F1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5426" y="4146551"/>
                      <a:ext cx="9525" cy="708025"/>
                    </a:xfrm>
                    <a:custGeom>
                      <a:avLst/>
                      <a:gdLst>
                        <a:gd name="T0" fmla="*/ 6 w 6"/>
                        <a:gd name="T1" fmla="*/ 357 h 446"/>
                        <a:gd name="T2" fmla="*/ 0 w 6"/>
                        <a:gd name="T3" fmla="*/ 357 h 446"/>
                        <a:gd name="T4" fmla="*/ 0 w 6"/>
                        <a:gd name="T5" fmla="*/ 446 h 446"/>
                        <a:gd name="T6" fmla="*/ 6 w 6"/>
                        <a:gd name="T7" fmla="*/ 446 h 446"/>
                        <a:gd name="T8" fmla="*/ 6 w 6"/>
                        <a:gd name="T9" fmla="*/ 357 h 446"/>
                        <a:gd name="T10" fmla="*/ 6 w 6"/>
                        <a:gd name="T11" fmla="*/ 178 h 446"/>
                        <a:gd name="T12" fmla="*/ 0 w 6"/>
                        <a:gd name="T13" fmla="*/ 178 h 446"/>
                        <a:gd name="T14" fmla="*/ 0 w 6"/>
                        <a:gd name="T15" fmla="*/ 268 h 446"/>
                        <a:gd name="T16" fmla="*/ 6 w 6"/>
                        <a:gd name="T17" fmla="*/ 268 h 446"/>
                        <a:gd name="T18" fmla="*/ 6 w 6"/>
                        <a:gd name="T19" fmla="*/ 178 h 446"/>
                        <a:gd name="T20" fmla="*/ 6 w 6"/>
                        <a:gd name="T21" fmla="*/ 0 h 446"/>
                        <a:gd name="T22" fmla="*/ 0 w 6"/>
                        <a:gd name="T23" fmla="*/ 0 h 446"/>
                        <a:gd name="T24" fmla="*/ 0 w 6"/>
                        <a:gd name="T25" fmla="*/ 89 h 446"/>
                        <a:gd name="T26" fmla="*/ 6 w 6"/>
                        <a:gd name="T27" fmla="*/ 89 h 446"/>
                        <a:gd name="T28" fmla="*/ 6 w 6"/>
                        <a:gd name="T29" fmla="*/ 0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" h="446">
                          <a:moveTo>
                            <a:pt x="6" y="357"/>
                          </a:moveTo>
                          <a:lnTo>
                            <a:pt x="0" y="357"/>
                          </a:lnTo>
                          <a:lnTo>
                            <a:pt x="0" y="446"/>
                          </a:lnTo>
                          <a:lnTo>
                            <a:pt x="6" y="446"/>
                          </a:lnTo>
                          <a:lnTo>
                            <a:pt x="6" y="357"/>
                          </a:lnTo>
                          <a:moveTo>
                            <a:pt x="6" y="178"/>
                          </a:moveTo>
                          <a:lnTo>
                            <a:pt x="0" y="178"/>
                          </a:lnTo>
                          <a:lnTo>
                            <a:pt x="0" y="268"/>
                          </a:lnTo>
                          <a:lnTo>
                            <a:pt x="6" y="268"/>
                          </a:lnTo>
                          <a:lnTo>
                            <a:pt x="6" y="178"/>
                          </a:lnTo>
                          <a:moveTo>
                            <a:pt x="6" y="0"/>
                          </a:moveTo>
                          <a:lnTo>
                            <a:pt x="0" y="0"/>
                          </a:lnTo>
                          <a:lnTo>
                            <a:pt x="0" y="89"/>
                          </a:lnTo>
                          <a:lnTo>
                            <a:pt x="6" y="89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4" name="Rectangle 27">
                      <a:extLst>
                        <a:ext uri="{FF2B5EF4-FFF2-40B4-BE49-F238E27FC236}">
                          <a16:creationId xmlns:a16="http://schemas.microsoft.com/office/drawing/2014/main" id="{FFE2524A-7C63-4138-90FA-7AA39B94BFB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45426" y="4995864"/>
                      <a:ext cx="9525" cy="73025"/>
                    </a:xfrm>
                    <a:prstGeom prst="rect">
                      <a:avLst/>
                    </a:prstGeom>
                    <a:solidFill>
                      <a:srgbClr val="80828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" name="Rectangle 28">
                      <a:extLst>
                        <a:ext uri="{FF2B5EF4-FFF2-40B4-BE49-F238E27FC236}">
                          <a16:creationId xmlns:a16="http://schemas.microsoft.com/office/drawing/2014/main" id="{2DBF100B-13F5-46E1-A6B8-CBDDD8AEA9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45426" y="4995864"/>
                      <a:ext cx="9525" cy="73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GB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" name="Rectangle 29">
                      <a:extLst>
                        <a:ext uri="{FF2B5EF4-FFF2-40B4-BE49-F238E27FC236}">
                          <a16:creationId xmlns:a16="http://schemas.microsoft.com/office/drawing/2014/main" id="{A4687ECA-B2CD-4A02-AECA-B75DF2E15D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27851" y="3900489"/>
                      <a:ext cx="64120" cy="2769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cs typeface="Arial" panose="020B0604020202020204" pitchFamily="34" charset="0"/>
                        </a:rPr>
                        <a:t>t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7" name="Rectangle 30">
                      <a:extLst>
                        <a:ext uri="{FF2B5EF4-FFF2-40B4-BE49-F238E27FC236}">
                          <a16:creationId xmlns:a16="http://schemas.microsoft.com/office/drawing/2014/main" id="{BF7ADCF7-6C1A-4CB1-9316-4B009ED82E5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00876" y="4060826"/>
                      <a:ext cx="70532" cy="1538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8" name="Rectangle 31">
                      <a:extLst>
                        <a:ext uri="{FF2B5EF4-FFF2-40B4-BE49-F238E27FC236}">
                          <a16:creationId xmlns:a16="http://schemas.microsoft.com/office/drawing/2014/main" id="{380BF706-1A83-49CA-AA63-1D9C89C0F7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07276" y="3906839"/>
                      <a:ext cx="64120" cy="2769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cs typeface="Arial" panose="020B0604020202020204" pitchFamily="34" charset="0"/>
                        </a:rPr>
                        <a:t>t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9" name="Rectangle 32">
                      <a:extLst>
                        <a:ext uri="{FF2B5EF4-FFF2-40B4-BE49-F238E27FC236}">
                          <a16:creationId xmlns:a16="http://schemas.microsoft.com/office/drawing/2014/main" id="{069A591E-BC2A-4922-929F-C0D2B9DA7F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80301" y="4067176"/>
                      <a:ext cx="70532" cy="1538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AD0337E-7707-4BA8-8A39-DA8F3F7A837A}"/>
                      </a:ext>
                    </a:extLst>
                  </p:cNvPr>
                  <p:cNvSpPr txBox="1"/>
                  <p:nvPr/>
                </p:nvSpPr>
                <p:spPr>
                  <a:xfrm>
                    <a:off x="4377279" y="1394657"/>
                    <a:ext cx="7088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α</a:t>
                    </a:r>
                    <a:r>
                      <a:rPr lang="fr-CH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= 0</a:t>
                    </a:r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D3CF0224-4018-4025-A88D-528A5C60B4B1}"/>
                      </a:ext>
                    </a:extLst>
                  </p:cNvPr>
                  <p:cNvGrpSpPr/>
                  <p:nvPr/>
                </p:nvGrpSpPr>
                <p:grpSpPr>
                  <a:xfrm rot="225658">
                    <a:off x="2008951" y="1845864"/>
                    <a:ext cx="3046150" cy="276505"/>
                    <a:chOff x="-907896" y="3507326"/>
                    <a:chExt cx="3046150" cy="276505"/>
                  </a:xfrm>
                </p:grpSpPr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3DD2B12A-EDFC-4944-BE78-898B45670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907896" y="3590649"/>
                      <a:ext cx="1524101" cy="193182"/>
                      <a:chOff x="1981200" y="1843322"/>
                      <a:chExt cx="1524101" cy="193182"/>
                    </a:xfrm>
                  </p:grpSpPr>
                  <p:cxnSp>
                    <p:nvCxnSpPr>
                      <p:cNvPr id="50" name="Straight Connector 49">
                        <a:extLst>
                          <a:ext uri="{FF2B5EF4-FFF2-40B4-BE49-F238E27FC236}">
                            <a16:creationId xmlns:a16="http://schemas.microsoft.com/office/drawing/2014/main" id="{F713E0F7-0989-4134-BF3D-EEAACC33695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981200" y="1895217"/>
                        <a:ext cx="495047" cy="141287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Connector 50">
                        <a:extLst>
                          <a:ext uri="{FF2B5EF4-FFF2-40B4-BE49-F238E27FC236}">
                            <a16:creationId xmlns:a16="http://schemas.microsoft.com/office/drawing/2014/main" id="{4DCFDD77-88B7-493A-A965-98ACECC72A5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471827" y="1888104"/>
                        <a:ext cx="118335" cy="115093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Straight Connector 51">
                        <a:extLst>
                          <a:ext uri="{FF2B5EF4-FFF2-40B4-BE49-F238E27FC236}">
                            <a16:creationId xmlns:a16="http://schemas.microsoft.com/office/drawing/2014/main" id="{C2435EDD-8645-4B91-85A9-1D3585D5BC4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2584344" y="1847990"/>
                        <a:ext cx="778122" cy="153201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Straight Connector 52">
                        <a:extLst>
                          <a:ext uri="{FF2B5EF4-FFF2-40B4-BE49-F238E27FC236}">
                            <a16:creationId xmlns:a16="http://schemas.microsoft.com/office/drawing/2014/main" id="{1C1EA2DE-2BE0-48C0-98D0-B1CD1043B4F1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3362466" y="1843322"/>
                        <a:ext cx="142835" cy="109859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5C9C1DEE-DE2D-4991-AB10-12AFE0CBD6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153" y="3507326"/>
                      <a:ext cx="1524101" cy="193182"/>
                      <a:chOff x="1981200" y="1843322"/>
                      <a:chExt cx="1524101" cy="193182"/>
                    </a:xfrm>
                  </p:grpSpPr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28ADB043-648E-46E9-BE55-1E3D884BA7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981200" y="1895217"/>
                        <a:ext cx="495047" cy="141287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9999D68C-8138-45BC-B872-00CCF442E68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471827" y="1888104"/>
                        <a:ext cx="118335" cy="115093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99D3AFDB-B9CF-4194-808E-8C2F14BF287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2584344" y="1847990"/>
                        <a:ext cx="778122" cy="153201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DC96D582-4FA6-4187-826A-219CF6EAA2E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3362466" y="1843322"/>
                        <a:ext cx="142835" cy="109859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alpha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E01ECC-30DB-4788-8A12-26049E7FDCD5}"/>
                </a:ext>
              </a:extLst>
            </p:cNvPr>
            <p:cNvGrpSpPr/>
            <p:nvPr/>
          </p:nvGrpSpPr>
          <p:grpSpPr>
            <a:xfrm>
              <a:off x="2398362" y="2793290"/>
              <a:ext cx="501406" cy="620114"/>
              <a:chOff x="2398362" y="2793290"/>
              <a:chExt cx="501406" cy="62011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9D9E8D-5F3E-4477-8BB6-3F8D1AFE956D}"/>
                  </a:ext>
                </a:extLst>
              </p:cNvPr>
              <p:cNvSpPr txBox="1"/>
              <p:nvPr/>
            </p:nvSpPr>
            <p:spPr>
              <a:xfrm>
                <a:off x="2440988" y="2793290"/>
                <a:ext cx="4587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err="1"/>
                  <a:t>v</a:t>
                </a:r>
                <a:r>
                  <a:rPr lang="en-GB" sz="1400" err="1"/>
                  <a:t>r</a:t>
                </a:r>
                <a:endParaRPr lang="en-GB" sz="140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7C37C79-1EBC-4876-A6FA-75ADA4C4B244}"/>
                  </a:ext>
                </a:extLst>
              </p:cNvPr>
              <p:cNvCxnSpPr/>
              <p:nvPr/>
            </p:nvCxnSpPr>
            <p:spPr>
              <a:xfrm flipV="1">
                <a:off x="2398362" y="2880004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166FA3-5063-42E7-87CA-52861815BF94}"/>
              </a:ext>
            </a:extLst>
          </p:cNvPr>
          <p:cNvGrpSpPr/>
          <p:nvPr/>
        </p:nvGrpSpPr>
        <p:grpSpPr>
          <a:xfrm>
            <a:off x="6994807" y="1021706"/>
            <a:ext cx="2006292" cy="1331599"/>
            <a:chOff x="6210234" y="1066950"/>
            <a:chExt cx="3056705" cy="2028770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35E40A0-B366-4127-B7D2-130D44CE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00800" y="1219200"/>
              <a:ext cx="2590800" cy="136942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8A982E5-74E8-47FC-B526-9338D9757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8462" y="1660970"/>
              <a:ext cx="201488" cy="2016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66025C8-2D97-4C9D-A47F-B2720CE7F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0085" y="1457830"/>
              <a:ext cx="226673" cy="2268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1330C37-9B69-4344-8127-47C8FDB4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45084" y="1066950"/>
              <a:ext cx="151116" cy="1512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F1F156B-B90E-4391-8ECA-82861DF1089F}"/>
                </a:ext>
              </a:extLst>
            </p:cNvPr>
            <p:cNvSpPr txBox="1"/>
            <p:nvPr/>
          </p:nvSpPr>
          <p:spPr>
            <a:xfrm>
              <a:off x="7568601" y="2584544"/>
              <a:ext cx="369271" cy="32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5E6739C-B11D-49D1-89A9-F8014F37FFEC}"/>
                </a:ext>
              </a:extLst>
            </p:cNvPr>
            <p:cNvSpPr txBox="1"/>
            <p:nvPr/>
          </p:nvSpPr>
          <p:spPr>
            <a:xfrm>
              <a:off x="7730410" y="2584544"/>
              <a:ext cx="457193" cy="32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CEEE929-1473-4B16-A20F-D70AC5408EC5}"/>
                </a:ext>
              </a:extLst>
            </p:cNvPr>
            <p:cNvSpPr txBox="1"/>
            <p:nvPr/>
          </p:nvSpPr>
          <p:spPr>
            <a:xfrm>
              <a:off x="8027159" y="2584544"/>
              <a:ext cx="457193" cy="32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B3A3C07-7197-45E4-85BA-3EE2BDF9091E}"/>
                </a:ext>
              </a:extLst>
            </p:cNvPr>
            <p:cNvSpPr txBox="1"/>
            <p:nvPr/>
          </p:nvSpPr>
          <p:spPr>
            <a:xfrm>
              <a:off x="8304799" y="2584544"/>
              <a:ext cx="457193" cy="32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8C0B9F3-A20B-48E5-A311-D8502D727DBE}"/>
                </a:ext>
              </a:extLst>
            </p:cNvPr>
            <p:cNvSpPr txBox="1"/>
            <p:nvPr/>
          </p:nvSpPr>
          <p:spPr>
            <a:xfrm>
              <a:off x="8581317" y="2584544"/>
              <a:ext cx="457193" cy="32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1ED3A57-8F3B-44D0-AA17-9ECCF32B31AD}"/>
                </a:ext>
              </a:extLst>
            </p:cNvPr>
            <p:cNvSpPr txBox="1"/>
            <p:nvPr/>
          </p:nvSpPr>
          <p:spPr>
            <a:xfrm>
              <a:off x="8809746" y="2584544"/>
              <a:ext cx="457193" cy="32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FCA4F2D-7DBA-4EA6-83D3-CD69893F1D0B}"/>
                </a:ext>
              </a:extLst>
            </p:cNvPr>
            <p:cNvSpPr txBox="1"/>
            <p:nvPr/>
          </p:nvSpPr>
          <p:spPr>
            <a:xfrm>
              <a:off x="7223654" y="2584544"/>
              <a:ext cx="508482" cy="32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361FE97-E5A1-4C22-AC18-978FCD7049B5}"/>
                </a:ext>
              </a:extLst>
            </p:cNvPr>
            <p:cNvSpPr txBox="1"/>
            <p:nvPr/>
          </p:nvSpPr>
          <p:spPr>
            <a:xfrm>
              <a:off x="6968455" y="2584544"/>
              <a:ext cx="508482" cy="32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E1F6DE9-58F0-4FB3-B606-1B1C6320B35F}"/>
                </a:ext>
              </a:extLst>
            </p:cNvPr>
            <p:cNvSpPr txBox="1"/>
            <p:nvPr/>
          </p:nvSpPr>
          <p:spPr>
            <a:xfrm>
              <a:off x="6727330" y="2584544"/>
              <a:ext cx="508482" cy="32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-30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55A326D-1499-4430-9247-A4727DD5F086}"/>
                </a:ext>
              </a:extLst>
            </p:cNvPr>
            <p:cNvSpPr txBox="1"/>
            <p:nvPr/>
          </p:nvSpPr>
          <p:spPr>
            <a:xfrm>
              <a:off x="6474645" y="2584544"/>
              <a:ext cx="508482" cy="32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-40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18784D1-17C7-4588-A371-C1465B37CF45}"/>
                </a:ext>
              </a:extLst>
            </p:cNvPr>
            <p:cNvSpPr txBox="1"/>
            <p:nvPr/>
          </p:nvSpPr>
          <p:spPr>
            <a:xfrm>
              <a:off x="6210234" y="2584544"/>
              <a:ext cx="508482" cy="328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-50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FB16671-6A55-4D4A-995E-C56400E23ADC}"/>
                </a:ext>
              </a:extLst>
            </p:cNvPr>
            <p:cNvSpPr txBox="1"/>
            <p:nvPr/>
          </p:nvSpPr>
          <p:spPr>
            <a:xfrm>
              <a:off x="7302265" y="2744034"/>
              <a:ext cx="906571" cy="351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err="1">
                  <a:latin typeface="Arial" panose="020B0604020202020204" pitchFamily="34" charset="0"/>
                  <a:cs typeface="Arial" panose="020B0604020202020204" pitchFamily="34" charset="0"/>
                </a:rPr>
                <a:t>CoV</a:t>
              </a:r>
              <a:r>
                <a:rPr lang="en-GB" sz="900">
                  <a:latin typeface="Arial" panose="020B0604020202020204" pitchFamily="34" charset="0"/>
                  <a:cs typeface="Arial" panose="020B0604020202020204" pitchFamily="34" charset="0"/>
                </a:rPr>
                <a:t> (V)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D632F679-67A9-45B6-92F5-67C9F37DD45C}"/>
              </a:ext>
            </a:extLst>
          </p:cNvPr>
          <p:cNvSpPr txBox="1"/>
          <p:nvPr/>
        </p:nvSpPr>
        <p:spPr>
          <a:xfrm>
            <a:off x="5857057" y="3205070"/>
            <a:ext cx="314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Differential Ion Mobility (DMS)</a:t>
            </a:r>
          </a:p>
          <a:p>
            <a:pPr algn="ctr"/>
            <a:r>
              <a:rPr lang="en-US" dirty="0"/>
              <a:t>Field Asymmetric Ion Mobility (FAIMS)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3F15549-C309-980C-A87A-C24DB256E349}"/>
              </a:ext>
            </a:extLst>
          </p:cNvPr>
          <p:cNvSpPr txBox="1"/>
          <p:nvPr/>
        </p:nvSpPr>
        <p:spPr>
          <a:xfrm>
            <a:off x="169103" y="2619340"/>
            <a:ext cx="13587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Modifiers</a:t>
            </a:r>
          </a:p>
          <a:p>
            <a:r>
              <a:rPr lang="en-US" dirty="0"/>
              <a:t>EtOH</a:t>
            </a:r>
          </a:p>
          <a:p>
            <a:r>
              <a:rPr lang="en-US" dirty="0"/>
              <a:t>MeOH</a:t>
            </a:r>
          </a:p>
          <a:p>
            <a:r>
              <a:rPr lang="en-US" dirty="0"/>
              <a:t>Toluene</a:t>
            </a:r>
          </a:p>
          <a:p>
            <a:r>
              <a:rPr lang="en-US" dirty="0"/>
              <a:t>Cyclohexane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A223D05-C1D0-AFC7-90FC-1B145A9DD898}"/>
              </a:ext>
            </a:extLst>
          </p:cNvPr>
          <p:cNvCxnSpPr/>
          <p:nvPr/>
        </p:nvCxnSpPr>
        <p:spPr>
          <a:xfrm flipV="1">
            <a:off x="615754" y="1963565"/>
            <a:ext cx="600574" cy="36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9004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60494E-6 L -2.77778E-7 0.00031 L 0.00764 -0.00154 C 0.01059 -0.00247 0.01198 -0.00309 0.01528 -0.00309 C 0.01944 -0.00371 0.02379 -0.00401 0.02795 -0.00432 L 0.03819 -0.00494 C 0.03958 -0.00525 0.04115 -0.00556 0.04254 -0.00617 C 0.0441 -0.00617 0.04549 -0.0071 0.04705 -0.00772 C 0.04879 -0.00803 0.05052 -0.00864 0.05208 -0.00926 C 0.05278 -0.00957 0.05347 -0.00988 0.05399 -0.01019 C 0.05903 -0.01142 0.06649 -0.01173 0.07066 -0.01173 C 0.07153 -0.01204 0.0724 -0.01235 0.07326 -0.01266 C 0.0783 -0.01389 0.08333 -0.0142 0.08854 -0.01543 C 0.08941 -0.01543 0.0901 -0.01574 0.09097 -0.01605 C 0.09462 -0.01574 0.09826 -0.01636 0.10191 -0.01543 C 0.10295 -0.01513 0.10451 -0.01111 0.10504 -0.01019 C 0.10538 -0.00957 0.1059 -0.00895 0.10625 -0.00833 C 0.10677 -0.00772 0.10712 -0.00679 0.10764 -0.00617 C 0.10799 -0.00525 0.10851 -0.00494 0.10885 -0.00432 C 0.10972 -0.00278 0.11024 -0.00093 0.11146 1.60494E-6 C 0.11198 0.00031 0.11267 0.00062 0.11337 0.00092 C 0.11719 0.00062 0.12101 0.00031 0.12483 1.60494E-6 C 0.12934 -0.00031 0.12656 -0.00062 0.12986 -0.00154 C 0.13108 -0.00216 0.13247 -0.00216 0.13368 -0.00247 C 0.13576 -0.00309 0.1401 -0.00432 0.1401 -0.00401 C 0.14618 -0.00741 0.1408 -0.00494 0.15087 -0.00679 C 0.16163 -0.00864 0.14375 -0.00679 0.1566 -0.00833 C 0.15955 -0.00895 0.16267 -0.00895 0.16563 -0.00926 C 0.16684 -0.00957 0.16806 -0.00988 0.16944 -0.01019 C 0.175 -0.01111 0.17569 -0.0105 0.1809 -0.01266 C 0.18212 -0.01327 0.18333 -0.01389 0.18472 -0.0142 L 0.18976 -0.01605 C 0.19045 -0.01574 0.19115 -0.01574 0.19167 -0.01543 C 0.19288 -0.01389 0.1934 -0.0108 0.19427 -0.00926 C 0.19531 -0.00741 0.19653 -0.00556 0.19809 -0.00432 C 0.19879 -0.00371 0.19948 -0.00309 0.2 -0.00247 C 0.20087 -0.00154 0.20139 0.00031 0.2026 0.00092 L 0.20642 0.00247 C 0.20816 0.00216 0.21076 0.00154 0.21267 0.00092 C 0.21389 0.00031 0.21476 -0.00031 0.21597 -0.00093 C 0.21667 -0.00124 0.21771 -0.00124 0.2184 -0.00154 C 0.21927 -0.00216 0.22014 -0.00309 0.22101 -0.00309 C 0.22222 -0.00401 0.22361 -0.00401 0.22483 -0.00432 C 0.22587 -0.00494 0.22691 -0.00556 0.22795 -0.00617 C 0.23056 -0.0071 0.23316 -0.00741 0.23559 -0.00833 L 0.24132 -0.01111 L 0.24323 -0.01173 C 0.24375 -0.01235 0.2441 -0.01327 0.24462 -0.01358 C 0.24514 -0.01389 0.24583 -0.0142 0.24653 -0.0142 C 0.25174 -0.0142 0.25712 -0.01389 0.2625 -0.01358 C 0.26302 -0.01235 0.26354 -0.01111 0.26441 -0.01019 C 0.2651 -0.00926 0.26615 -0.00864 0.26684 -0.00772 C 0.26771 -0.00648 0.26858 -0.00525 0.26944 -0.00432 C 0.27031 -0.00309 0.27118 -0.00247 0.27205 -0.00154 C 0.2776 0.00494 0.27292 0.00062 0.27708 0.00432 L 0.31076 0.00247 C 0.31198 0.00247 0.31302 0.00185 0.31406 0.00185 C 0.3158 0.00154 0.31736 0.00123 0.3191 0.00092 C 0.31997 0.00062 0.32083 0.00031 0.3217 1.60494E-6 C 0.32309 -0.00031 0.32465 -0.00031 0.32622 -0.00093 C 0.32743 -0.00124 0.32865 -0.00154 0.33004 -0.00154 C 0.33108 -0.00185 0.33212 -0.00247 0.33316 -0.00247 C 0.33438 -0.00278 0.33576 -0.00309 0.33698 -0.00309 C 0.33767 -0.0034 0.33819 -0.00401 0.33889 -0.00432 C 0.34028 -0.00463 0.34184 -0.00494 0.3434 -0.00494 C 0.34879 -0.00617 0.34774 -0.00587 0.35295 -0.00679 C 0.35556 -0.00741 0.35677 -0.00741 0.3592 -0.00833 C 0.3599 -0.00895 0.36059 -0.00895 0.36111 -0.00926 C 0.36181 -0.00957 0.3625 -0.0105 0.36302 -0.01111 C 0.36372 -0.00988 0.36441 -0.00895 0.36493 -0.00772 C 0.36545 -0.00679 0.3658 -0.00587 0.36632 -0.00494 C 0.36719 -0.0034 0.36858 -0.00247 0.36944 -0.00093 C 0.36997 1.60494E-6 0.37014 0.00092 0.37066 0.00185 C 0.37153 0.00278 0.37257 0.00308 0.37326 0.00432 C 0.37379 0.00494 0.37448 0.00679 0.37448 0.0071 L 0.37448 0.00679 " pathEditMode="relative" rAng="0" ptsTypes="AAAAAAAAAAAAA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15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8.64198E-7 L 3.33333E-6 0.00031 C 0.0059 -0.00093 0.00555 -0.00062 0.01076 -0.00185 C 0.01198 -0.00216 0.01336 -0.00216 0.01458 -0.00247 C 0.01545 -0.00278 0.01632 -0.00309 0.01718 -0.0034 C 0.01875 -0.00401 0.02048 -0.00401 0.02222 -0.00432 C 0.02291 -0.00463 0.02343 -0.00494 0.02413 -0.00494 C 0.025 -0.00587 0.02569 -0.00679 0.02673 -0.00679 C 0.02882 -0.00741 0.0309 -0.00741 0.03298 -0.00772 C 0.03437 -0.00772 0.03559 -0.00833 0.0368 -0.00864 C 0.03784 -0.00864 0.03889 -0.00926 0.0401 -0.00957 C 0.04392 -0.01019 0.04774 -0.0108 0.05156 -0.01111 L 0.05729 -0.01204 C 0.06527 -0.01173 0.07343 -0.01204 0.08142 -0.01111 C 0.08211 -0.01111 0.08229 -0.00988 0.08281 -0.00957 C 0.08333 -0.00864 0.08402 -0.00833 0.08472 -0.00772 C 0.08576 -0.00648 0.0868 -0.00494 0.08784 -0.0034 C 0.08819 -0.00309 0.08854 -0.00216 0.08906 -0.00185 L 0.09097 -0.00093 C 0.09357 -0.00401 0.09097 -0.00154 0.09427 -0.0034 C 0.09878 -0.00648 0.09305 -0.00401 0.09861 -0.00679 C 0.09982 -0.00772 0.10121 -0.00772 0.10243 -0.00864 C 0.1033 -0.00926 0.10416 -0.00957 0.10503 -0.01019 C 0.10573 -0.0108 0.10625 -0.01142 0.10694 -0.01204 C 0.10798 -0.01266 0.11041 -0.01327 0.11146 -0.01358 C 0.11267 -0.0142 0.11389 -0.01482 0.11527 -0.01543 L 0.11909 -0.01728 C 0.11961 -0.01728 0.12031 -0.0179 0.121 -0.0179 C 0.12986 -0.01975 0.12066 -0.0179 0.12725 -0.01975 C 0.12951 -0.02006 0.13159 -0.02099 0.13368 -0.0213 L 0.14774 -0.02284 C 0.14826 -0.02346 0.14896 -0.02407 0.14965 -0.02377 C 0.15139 -0.02346 0.15312 -0.02284 0.15468 -0.02222 C 0.15607 -0.02161 0.15729 -0.02037 0.1585 -0.01975 C 0.1592 -0.01914 0.15989 -0.01883 0.16041 -0.01883 C 0.16302 -0.01543 0.16024 -0.01852 0.16423 -0.01605 C 0.16493 -0.01574 0.16562 -0.01512 0.16614 -0.01451 C 0.16788 -0.01482 0.16961 -0.01482 0.17135 -0.01543 C 0.17257 -0.01574 0.17378 -0.01636 0.17517 -0.01728 C 0.17812 -0.01852 0.17639 -0.01759 0.18021 -0.01975 C 0.18055 -0.02006 0.1809 -0.02099 0.18142 -0.0213 C 0.18211 -0.02191 0.18715 -0.02346 0.18854 -0.02377 C 0.19027 -0.02438 0.19548 -0.02562 0.1967 -0.02654 C 0.19757 -0.02716 0.19843 -0.02778 0.1993 -0.02809 C 0.20139 -0.0287 0.20347 -0.0287 0.20573 -0.02901 C 0.21163 -0.03117 0.20451 -0.0287 0.21527 -0.03056 C 0.21614 -0.03087 0.21684 -0.03117 0.21771 -0.03148 C 0.21944 -0.03179 0.22118 -0.0321 0.22291 -0.03241 C 0.22534 -0.03364 0.22691 -0.03426 0.22916 -0.03488 C 0.23055 -0.03519 0.23177 -0.03549 0.23298 -0.0358 C 0.23489 -0.03549 0.23698 -0.0358 0.23889 -0.03488 C 0.23958 -0.03457 0.2401 -0.03364 0.2408 -0.03333 C 0.24132 -0.03272 0.24201 -0.03272 0.24271 -0.03241 C 0.24305 -0.03179 0.2434 -0.03117 0.24392 -0.03056 C 0.24461 -0.02994 0.24566 -0.02994 0.24652 -0.02994 C 0.24705 -0.02963 0.24774 -0.02901 0.24843 -0.02901 C 0.24878 -0.0284 0.24913 -0.02747 0.24965 -0.02716 C 0.25086 -0.02654 0.25225 -0.02624 0.25347 -0.02562 C 0.25416 -0.02531 0.25468 -0.02531 0.25538 -0.02469 C 0.25868 -0.02253 0.25694 -0.02346 0.26041 -0.02222 C 0.26198 -0.02315 0.26354 -0.02407 0.26493 -0.02562 C 0.26562 -0.02654 0.26597 -0.02747 0.26684 -0.02809 C 0.2684 -0.02901 0.27031 -0.02901 0.27187 -0.02994 C 0.27239 -0.03025 0.27274 -0.03117 0.27326 -0.03148 C 0.27378 -0.03179 0.27725 -0.03303 0.2776 -0.03333 C 0.2783 -0.03364 0.27882 -0.03457 0.27951 -0.03488 C 0.28021 -0.03549 0.2809 -0.03549 0.28142 -0.0358 C 0.28229 -0.03642 0.28316 -0.03673 0.28402 -0.03735 C 0.2875 -0.04012 0.28437 -0.03827 0.28784 -0.04012 C 0.28836 -0.04043 0.28854 -0.04136 0.28906 -0.04167 C 0.28993 -0.04228 0.2908 -0.04228 0.29166 -0.04259 C 0.29236 -0.0429 0.29305 -0.0429 0.29357 -0.04321 C 0.29444 -0.04383 0.29531 -0.04445 0.29618 -0.04506 C 0.29687 -0.04568 0.29739 -0.0463 0.29809 -0.04691 C 0.29878 -0.04722 0.29982 -0.04753 0.30052 -0.04753 C 0.30139 -0.04815 0.30225 -0.04846 0.30312 -0.04938 C 0.30382 -0.04969 0.30434 -0.05062 0.30503 -0.05124 C 0.30573 -0.05154 0.30625 -0.05154 0.30694 -0.05185 C 0.30764 -0.05247 0.30816 -0.05309 0.30885 -0.0537 C 0.3118 -0.05525 0.31093 -0.0537 0.31336 -0.05525 C 0.31354 -0.05556 0.31371 -0.05587 0.31406 -0.05617 L 0.31406 -0.05587 " pathEditMode="relative" rAng="0" ptsTypes="AAAAAAAAAAAAAA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94" y="-28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-2.77778E-7 0.00031 C 0.01649 -0.00216 0.00885 -0.00155 0.03872 2.96296E-6 C 0.0401 2.96296E-6 0.04132 0.00061 0.04254 0.00092 C 0.04531 0.00123 0.04809 0.00154 0.05087 0.00154 C 0.0658 0.00339 0.04375 0.00154 0.06806 0.00339 C 0.0691 0.00494 0.07031 0.00586 0.07118 0.00771 C 0.07205 0.00926 0.07274 0.01142 0.07379 0.01265 C 0.07552 0.01512 0.07465 0.01389 0.07639 0.01697 C 0.08247 0.01512 0.07483 0.01728 0.08212 0.01512 C 0.08594 0.01419 0.08351 0.0145 0.08837 0.01358 C 0.09184 0.01296 0.09861 0.01173 0.09861 0.01203 C 0.09931 0.01142 0.09983 0.01049 0.10052 0.01018 C 0.10191 0.00895 0.1033 0.00802 0.10504 0.00771 C 0.10608 0.0074 0.10712 0.0071 0.10816 0.00679 C 0.10885 0.00679 0.10938 0.00617 0.11007 0.00586 C 0.11094 0.00555 0.11181 0.00555 0.11267 0.00494 C 0.11563 0.00401 0.11389 0.00401 0.11771 0.00339 C 0.12083 0.00277 0.1276 0.00216 0.13038 0.00154 C 0.13646 0.00216 0.14236 0.00216 0.14826 0.00339 C 0.14948 0.0037 0.15069 0.0074 0.15139 0.00864 C 0.15191 0.00926 0.15278 0.00956 0.1533 0.01018 C 0.15521 0.01728 0.1526 0.00864 0.15521 0.01419 C 0.15556 0.01512 0.15556 0.01605 0.1559 0.01697 C 0.15781 0.02068 0.15799 0.02006 0.16042 0.02129 C 0.16094 0.02098 0.16163 0.02068 0.16233 0.02037 C 0.16354 0.02006 0.16493 0.02006 0.16615 0.01944 C 0.16701 0.01913 0.16771 0.01821 0.16858 0.0179 C 0.17014 0.01728 0.1717 0.01728 0.17309 0.01697 C 0.17413 0.01666 0.17517 0.01636 0.17622 0.01605 C 0.17795 0.01574 0.17969 0.01512 0.18142 0.01419 C 0.18333 0.01389 0.18507 0.01327 0.18715 0.01265 C 0.18872 0.01265 0.19045 0.01234 0.19219 0.01173 C 0.19549 0.01049 0.19306 0.01142 0.19792 0.01018 C 0.20538 0.00833 0.19688 0.00956 0.21129 0.00864 C 0.21319 0.00864 0.2151 0.00864 0.21701 0.00926 C 0.21754 0.00956 0.21788 0.01049 0.21823 0.01111 C 0.2191 0.01173 0.22014 0.01203 0.22083 0.01265 C 0.22135 0.01327 0.2217 0.01389 0.22205 0.01419 C 0.22344 0.01574 0.22483 0.01636 0.22587 0.0179 C 0.22882 0.02191 0.22517 0.01728 0.22969 0.02191 C 0.23021 0.02253 0.23056 0.02345 0.23108 0.02376 C 0.2316 0.02438 0.23229 0.02438 0.23299 0.02438 C 0.23507 0.02747 0.23507 0.02777 0.23924 0.02963 C 0.24063 0.03024 0.24201 0.03055 0.24306 0.03148 C 0.24566 0.03364 0.24427 0.03271 0.24688 0.03395 L 0.25017 0.03827 C 0.25052 0.03889 0.25087 0.0395 0.25139 0.03981 L 0.25399 0.04166 C 0.25642 0.04475 0.25382 0.04197 0.25712 0.04413 C 0.25781 0.04475 0.25833 0.04537 0.25903 0.04568 C 0.25972 0.04629 0.26042 0.04629 0.26094 0.04691 C 0.26146 0.04691 0.26181 0.04722 0.26233 0.04753 L 0.26233 0.04784 " pathEditMode="relative" rAng="0" ptsTypes="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04E3D61-E7D1-4B46-9B3A-205095E0D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62525"/>
            <a:ext cx="9144000" cy="18097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0579FBE-9FF5-4699-9C0A-AB5FD8B0AE09}"/>
              </a:ext>
            </a:extLst>
          </p:cNvPr>
          <p:cNvSpPr txBox="1">
            <a:spLocks/>
          </p:cNvSpPr>
          <p:nvPr/>
        </p:nvSpPr>
        <p:spPr>
          <a:xfrm>
            <a:off x="4406935" y="4916090"/>
            <a:ext cx="4390007" cy="20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ACS Spring 2025 | CINF &amp; COMP | Machine Learning in Chemistry</a:t>
            </a:r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E75694A-30F7-4BEB-A190-04C909FCEE01}"/>
              </a:ext>
            </a:extLst>
          </p:cNvPr>
          <p:cNvSpPr txBox="1">
            <a:spLocks/>
          </p:cNvSpPr>
          <p:nvPr/>
        </p:nvSpPr>
        <p:spPr>
          <a:xfrm>
            <a:off x="8730136" y="4916090"/>
            <a:ext cx="208541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9EB785-10F8-4B61-8D12-DC77B1915640}" type="slidenum">
              <a:rPr lang="fr-FR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7907D0-1A91-4B24-A85A-657CBD244387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DMS &amp; Modifier Chemistry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B73418-0586-4D35-BA84-670B881689F4}"/>
              </a:ext>
            </a:extLst>
          </p:cNvPr>
          <p:cNvSpPr txBox="1">
            <a:spLocks/>
          </p:cNvSpPr>
          <p:nvPr/>
        </p:nvSpPr>
        <p:spPr>
          <a:xfrm>
            <a:off x="6432" y="1123"/>
            <a:ext cx="9131175" cy="48041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28604" rtl="0" eaLnBrk="1" fontAlgn="base" hangingPunct="1">
              <a:spcBef>
                <a:spcPct val="0"/>
              </a:spcBef>
              <a:spcAft>
                <a:spcPct val="0"/>
              </a:spcAft>
              <a:defRPr sz="18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2pPr>
            <a:lvl3pPr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3pPr>
            <a:lvl4pPr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4pPr>
            <a:lvl5pPr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5pPr>
            <a:lvl6pPr marL="257162"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6pPr>
            <a:lvl7pPr marL="514325"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7pPr>
            <a:lvl8pPr marL="771487"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8pPr>
            <a:lvl9pPr marL="1028649" algn="l" defTabSz="428604" rtl="0" eaLnBrk="1" fontAlgn="base" hangingPunct="1">
              <a:spcBef>
                <a:spcPct val="0"/>
              </a:spcBef>
              <a:spcAft>
                <a:spcPct val="0"/>
              </a:spcAft>
              <a:defRPr sz="1350" b="1" i="1">
                <a:solidFill>
                  <a:srgbClr val="330099"/>
                </a:solidFill>
                <a:latin typeface="Arial" charset="0"/>
              </a:defRPr>
            </a:lvl9pPr>
          </a:lstStyle>
          <a:p>
            <a:endParaRPr lang="en-US" sz="2400" kern="0" dirty="0">
              <a:latin typeface="Arial" charset="0"/>
              <a:cs typeface="Arial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1A1FE1-4063-4CBA-8788-E51624C5EF46}"/>
              </a:ext>
            </a:extLst>
          </p:cNvPr>
          <p:cNvGrpSpPr/>
          <p:nvPr/>
        </p:nvGrpSpPr>
        <p:grpSpPr>
          <a:xfrm>
            <a:off x="130657" y="771638"/>
            <a:ext cx="4031854" cy="2953083"/>
            <a:chOff x="124040" y="2500047"/>
            <a:chExt cx="4281003" cy="32181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09A2C4-86D0-4B12-8F94-DEBB75EE5651}"/>
                </a:ext>
              </a:extLst>
            </p:cNvPr>
            <p:cNvGrpSpPr/>
            <p:nvPr/>
          </p:nvGrpSpPr>
          <p:grpSpPr>
            <a:xfrm>
              <a:off x="124040" y="2500047"/>
              <a:ext cx="4281003" cy="3218128"/>
              <a:chOff x="124040" y="2500047"/>
              <a:chExt cx="4281003" cy="321812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850921-0418-478D-BC64-7A95E7674CC6}"/>
                  </a:ext>
                </a:extLst>
              </p:cNvPr>
              <p:cNvSpPr txBox="1"/>
              <p:nvPr/>
            </p:nvSpPr>
            <p:spPr>
              <a:xfrm>
                <a:off x="421282" y="4139766"/>
                <a:ext cx="229568" cy="306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B8B192-DB65-4289-A5EA-3B78AEA86199}"/>
                  </a:ext>
                </a:extLst>
              </p:cNvPr>
              <p:cNvSpPr txBox="1"/>
              <p:nvPr/>
            </p:nvSpPr>
            <p:spPr>
              <a:xfrm>
                <a:off x="124040" y="5411350"/>
                <a:ext cx="457655" cy="306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>
                    <a:latin typeface="Arial" panose="020B0604020202020204" pitchFamily="34" charset="0"/>
                    <a:cs typeface="Arial" panose="020B0604020202020204" pitchFamily="34" charset="0"/>
                  </a:rPr>
                  <a:t>-100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E6BD4-062F-445A-AB2D-E8F809052278}"/>
                  </a:ext>
                </a:extLst>
              </p:cNvPr>
              <p:cNvSpPr txBox="1"/>
              <p:nvPr/>
            </p:nvSpPr>
            <p:spPr>
              <a:xfrm>
                <a:off x="181506" y="2920831"/>
                <a:ext cx="404640" cy="306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471A2A-C3B4-49ED-90E8-7A3205B763FF}"/>
                  </a:ext>
                </a:extLst>
              </p:cNvPr>
              <p:cNvSpPr txBox="1"/>
              <p:nvPr/>
            </p:nvSpPr>
            <p:spPr>
              <a:xfrm>
                <a:off x="368903" y="2500047"/>
                <a:ext cx="703004" cy="306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err="1">
                    <a:latin typeface="Arial" panose="020B0604020202020204" pitchFamily="34" charset="0"/>
                    <a:cs typeface="Arial" panose="020B0604020202020204" pitchFamily="34" charset="0"/>
                  </a:rPr>
                  <a:t>CoV</a:t>
                </a:r>
                <a:r>
                  <a:rPr lang="en-GB" sz="1600">
                    <a:latin typeface="Arial" panose="020B0604020202020204" pitchFamily="34" charset="0"/>
                    <a:cs typeface="Arial" panose="020B0604020202020204" pitchFamily="34" charset="0"/>
                  </a:rPr>
                  <a:t> (V)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C37DE7-0D29-4122-8D1A-AD9DC33E7197}"/>
                  </a:ext>
                </a:extLst>
              </p:cNvPr>
              <p:cNvSpPr txBox="1"/>
              <p:nvPr/>
            </p:nvSpPr>
            <p:spPr>
              <a:xfrm>
                <a:off x="3798206" y="4102158"/>
                <a:ext cx="606837" cy="306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>
                    <a:latin typeface="Arial" panose="020B0604020202020204" pitchFamily="34" charset="0"/>
                    <a:cs typeface="Arial" panose="020B0604020202020204" pitchFamily="34" charset="0"/>
                  </a:rPr>
                  <a:t>SV (V)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CB96557-662C-47E0-BBFF-FFB9E55B50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71513" y="2825750"/>
                <a:ext cx="3117850" cy="2892425"/>
                <a:chOff x="423" y="1780"/>
                <a:chExt cx="1964" cy="1822"/>
              </a:xfrm>
            </p:grpSpPr>
            <p:sp>
              <p:nvSpPr>
                <p:cNvPr id="17" name="AutoShape 3">
                  <a:extLst>
                    <a:ext uri="{FF2B5EF4-FFF2-40B4-BE49-F238E27FC236}">
                      <a16:creationId xmlns:a16="http://schemas.microsoft.com/office/drawing/2014/main" id="{FC8993BA-AF3B-4B55-962C-DFA4F260AE3D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23" y="1780"/>
                  <a:ext cx="1964" cy="1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5">
                  <a:extLst>
                    <a:ext uri="{FF2B5EF4-FFF2-40B4-BE49-F238E27FC236}">
                      <a16:creationId xmlns:a16="http://schemas.microsoft.com/office/drawing/2014/main" id="{8A655551-54BC-4A16-BC40-6EA5D2B5A3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" y="1822"/>
                  <a:ext cx="0" cy="173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6">
                  <a:extLst>
                    <a:ext uri="{FF2B5EF4-FFF2-40B4-BE49-F238E27FC236}">
                      <a16:creationId xmlns:a16="http://schemas.microsoft.com/office/drawing/2014/main" id="{3D2E00BE-8B5B-47F1-ACDD-D700D4166C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" y="1782"/>
                  <a:ext cx="49" cy="48"/>
                </a:xfrm>
                <a:custGeom>
                  <a:avLst/>
                  <a:gdLst>
                    <a:gd name="T0" fmla="*/ 0 w 49"/>
                    <a:gd name="T1" fmla="*/ 48 h 48"/>
                    <a:gd name="T2" fmla="*/ 24 w 49"/>
                    <a:gd name="T3" fmla="*/ 0 h 48"/>
                    <a:gd name="T4" fmla="*/ 49 w 49"/>
                    <a:gd name="T5" fmla="*/ 48 h 48"/>
                    <a:gd name="T6" fmla="*/ 0 w 49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9" h="48">
                      <a:moveTo>
                        <a:pt x="0" y="48"/>
                      </a:moveTo>
                      <a:lnTo>
                        <a:pt x="24" y="0"/>
                      </a:lnTo>
                      <a:lnTo>
                        <a:pt x="49" y="48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7">
                  <a:extLst>
                    <a:ext uri="{FF2B5EF4-FFF2-40B4-BE49-F238E27FC236}">
                      <a16:creationId xmlns:a16="http://schemas.microsoft.com/office/drawing/2014/main" id="{18FDE020-29F2-4DFD-98BF-5209FBACE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" y="3552"/>
                  <a:ext cx="49" cy="50"/>
                </a:xfrm>
                <a:custGeom>
                  <a:avLst/>
                  <a:gdLst>
                    <a:gd name="T0" fmla="*/ 0 w 49"/>
                    <a:gd name="T1" fmla="*/ 0 h 50"/>
                    <a:gd name="T2" fmla="*/ 24 w 49"/>
                    <a:gd name="T3" fmla="*/ 50 h 50"/>
                    <a:gd name="T4" fmla="*/ 49 w 49"/>
                    <a:gd name="T5" fmla="*/ 0 h 50"/>
                    <a:gd name="T6" fmla="*/ 0 w 49"/>
                    <a:gd name="T7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9" h="50">
                      <a:moveTo>
                        <a:pt x="0" y="0"/>
                      </a:moveTo>
                      <a:lnTo>
                        <a:pt x="24" y="50"/>
                      </a:lnTo>
                      <a:lnTo>
                        <a:pt x="4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8">
                  <a:extLst>
                    <a:ext uri="{FF2B5EF4-FFF2-40B4-BE49-F238E27FC236}">
                      <a16:creationId xmlns:a16="http://schemas.microsoft.com/office/drawing/2014/main" id="{2079948E-CABD-4AB8-A2AF-720AF84ECF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" y="2717"/>
                  <a:ext cx="1908" cy="0"/>
                </a:xfrm>
                <a:prstGeom prst="line">
                  <a:avLst/>
                </a:prstGeom>
                <a:noFill/>
                <a:ln w="238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D8F490AF-BECC-49FE-B615-00F1DD2390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8" y="2690"/>
                  <a:ext cx="39" cy="55"/>
                </a:xfrm>
                <a:custGeom>
                  <a:avLst/>
                  <a:gdLst>
                    <a:gd name="T0" fmla="*/ 0 w 39"/>
                    <a:gd name="T1" fmla="*/ 55 h 55"/>
                    <a:gd name="T2" fmla="*/ 39 w 39"/>
                    <a:gd name="T3" fmla="*/ 27 h 55"/>
                    <a:gd name="T4" fmla="*/ 0 w 39"/>
                    <a:gd name="T5" fmla="*/ 0 h 55"/>
                    <a:gd name="T6" fmla="*/ 0 w 39"/>
                    <a:gd name="T7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55">
                      <a:moveTo>
                        <a:pt x="0" y="55"/>
                      </a:moveTo>
                      <a:lnTo>
                        <a:pt x="39" y="27"/>
                      </a:lnTo>
                      <a:lnTo>
                        <a:pt x="0" y="0"/>
                      </a:lnTo>
                      <a:lnTo>
                        <a:pt x="0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DD8C62-6F48-4FF8-8DA3-3177DBAB6805}"/>
                </a:ext>
              </a:extLst>
            </p:cNvPr>
            <p:cNvSpPr txBox="1"/>
            <p:nvPr/>
          </p:nvSpPr>
          <p:spPr>
            <a:xfrm>
              <a:off x="3214930" y="4295912"/>
              <a:ext cx="492176" cy="306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Arial" panose="020B0604020202020204" pitchFamily="34" charset="0"/>
                  <a:cs typeface="Arial" panose="020B0604020202020204" pitchFamily="34" charset="0"/>
                </a:rPr>
                <a:t>4000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44A244A-47E4-49A2-B1C9-3514E4671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070" y="578923"/>
            <a:ext cx="2246866" cy="15271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77386B2-8AA9-4EB4-886D-2EEBE5938E5B}"/>
              </a:ext>
            </a:extLst>
          </p:cNvPr>
          <p:cNvSpPr txBox="1"/>
          <p:nvPr/>
        </p:nvSpPr>
        <p:spPr>
          <a:xfrm>
            <a:off x="6406318" y="4685557"/>
            <a:ext cx="29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2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2D21FF-6CF7-43CA-9876-190D705642D9}"/>
              </a:ext>
            </a:extLst>
          </p:cNvPr>
          <p:cNvSpPr txBox="1"/>
          <p:nvPr/>
        </p:nvSpPr>
        <p:spPr>
          <a:xfrm>
            <a:off x="8637093" y="4679723"/>
            <a:ext cx="29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2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D3E516-FB0F-45AA-984F-907E67FDCEE5}"/>
              </a:ext>
            </a:extLst>
          </p:cNvPr>
          <p:cNvSpPr txBox="1"/>
          <p:nvPr/>
        </p:nvSpPr>
        <p:spPr>
          <a:xfrm>
            <a:off x="6246856" y="3572715"/>
            <a:ext cx="123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latin typeface="Arial" panose="020B0604020202020204" pitchFamily="34" charset="0"/>
                <a:cs typeface="Arial" panose="020B0604020202020204" pitchFamily="34" charset="0"/>
              </a:rPr>
              <a:t>K (E) &gt; K(0)</a:t>
            </a:r>
            <a:endParaRPr lang="en-GB" sz="1400" i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5CC742-E5AA-480C-9989-67CCA82EE119}"/>
              </a:ext>
            </a:extLst>
          </p:cNvPr>
          <p:cNvGrpSpPr/>
          <p:nvPr/>
        </p:nvGrpSpPr>
        <p:grpSpPr>
          <a:xfrm>
            <a:off x="375324" y="2446241"/>
            <a:ext cx="3383884" cy="1907590"/>
            <a:chOff x="268032" y="4806184"/>
            <a:chExt cx="3592993" cy="2078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FC16C1-F27F-4FC3-AF2F-9FA08C8FE2E9}"/>
                </a:ext>
              </a:extLst>
            </p:cNvPr>
            <p:cNvSpPr/>
            <p:nvPr/>
          </p:nvSpPr>
          <p:spPr>
            <a:xfrm>
              <a:off x="595776" y="4806184"/>
              <a:ext cx="2973324" cy="1366146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219EB34-DE87-4817-8A97-25CDC3535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426" y="4811594"/>
              <a:ext cx="2966365" cy="137029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2EFDBB-3AC8-4F2D-8860-087EE7343B40}"/>
                </a:ext>
              </a:extLst>
            </p:cNvPr>
            <p:cNvSpPr txBox="1"/>
            <p:nvPr/>
          </p:nvSpPr>
          <p:spPr>
            <a:xfrm>
              <a:off x="554132" y="5805490"/>
              <a:ext cx="2818748" cy="40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Clustering - </a:t>
              </a:r>
              <a:r>
                <a:rPr lang="en-US" err="1">
                  <a:latin typeface="Arial" panose="020B0604020202020204" pitchFamily="34" charset="0"/>
                  <a:cs typeface="Arial" panose="020B0604020202020204" pitchFamily="34" charset="0"/>
                </a:rPr>
                <a:t>declustering</a:t>
              </a:r>
              <a:endParaRPr lang="en-GB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75527F2-7F49-4D2F-9C68-E8C55EF4DFF7}"/>
                </a:ext>
              </a:extLst>
            </p:cNvPr>
            <p:cNvGrpSpPr/>
            <p:nvPr/>
          </p:nvGrpSpPr>
          <p:grpSpPr>
            <a:xfrm>
              <a:off x="268032" y="6238653"/>
              <a:ext cx="3592993" cy="646331"/>
              <a:chOff x="5206219" y="5942665"/>
              <a:chExt cx="3592993" cy="64633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1AC74C-B38A-4B29-8F40-F88A3D0FEC8C}"/>
                  </a:ext>
                </a:extLst>
              </p:cNvPr>
              <p:cNvSpPr txBox="1"/>
              <p:nvPr/>
            </p:nvSpPr>
            <p:spPr>
              <a:xfrm>
                <a:off x="5408539" y="5942665"/>
                <a:ext cx="33906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Modifier </a:t>
                </a:r>
                <a:r>
                  <a:rPr lang="x-none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 polar organic solvent</a:t>
                </a:r>
              </a:p>
              <a:p>
                <a:pPr algn="ctr"/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1.5 </a:t>
                </a:r>
                <a:r>
                  <a:rPr lang="x-none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 3 % in the N</a:t>
                </a:r>
                <a:r>
                  <a:rPr lang="en-GB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GB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251942A-8BFA-4D1D-BB0D-1B4918F57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6219" y="6051873"/>
                <a:ext cx="142495" cy="168000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9151D4-228C-4CC8-A6DA-E971D6721EC2}"/>
              </a:ext>
            </a:extLst>
          </p:cNvPr>
          <p:cNvGrpSpPr/>
          <p:nvPr/>
        </p:nvGrpSpPr>
        <p:grpSpPr>
          <a:xfrm>
            <a:off x="688985" y="789517"/>
            <a:ext cx="2802336" cy="1650365"/>
            <a:chOff x="763463" y="2480480"/>
            <a:chExt cx="2975507" cy="179848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DDCEF8-034E-4781-B474-76EB4A77F578}"/>
                </a:ext>
              </a:extLst>
            </p:cNvPr>
            <p:cNvSpPr/>
            <p:nvPr/>
          </p:nvSpPr>
          <p:spPr>
            <a:xfrm>
              <a:off x="763463" y="2907486"/>
              <a:ext cx="2973324" cy="1370298"/>
            </a:xfrm>
            <a:prstGeom prst="rect">
              <a:avLst/>
            </a:prstGeom>
            <a:solidFill>
              <a:srgbClr val="92D05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DD73194-F305-40DC-9819-32CB23BA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881" y="2908670"/>
              <a:ext cx="2963089" cy="137029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91C71C-CEA4-4DBD-8B32-90B0C078D775}"/>
                </a:ext>
              </a:extLst>
            </p:cNvPr>
            <p:cNvSpPr txBox="1"/>
            <p:nvPr/>
          </p:nvSpPr>
          <p:spPr>
            <a:xfrm>
              <a:off x="832650" y="2919520"/>
              <a:ext cx="273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Hard-sphere interactions</a:t>
              </a:r>
              <a:endParaRPr lang="en-GB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1E34695-C081-4BB8-9B53-6C3D525F7429}"/>
                </a:ext>
              </a:extLst>
            </p:cNvPr>
            <p:cNvGrpSpPr/>
            <p:nvPr/>
          </p:nvGrpSpPr>
          <p:grpSpPr>
            <a:xfrm>
              <a:off x="1694391" y="2480480"/>
              <a:ext cx="1309112" cy="369332"/>
              <a:chOff x="5775404" y="3617245"/>
              <a:chExt cx="1309112" cy="36933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7139014-C321-4CBC-A874-55204D8D2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5404" y="3767808"/>
                <a:ext cx="83953" cy="75600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192F11-B9DD-4C59-9E2A-8C0CA74388AC}"/>
                  </a:ext>
                </a:extLst>
              </p:cNvPr>
              <p:cNvSpPr txBox="1"/>
              <p:nvPr/>
            </p:nvSpPr>
            <p:spPr>
              <a:xfrm>
                <a:off x="5930033" y="3617245"/>
                <a:ext cx="1154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>
                    <a:latin typeface="Arial" panose="020B0604020202020204" pitchFamily="34" charset="0"/>
                    <a:cs typeface="Arial" panose="020B0604020202020204" pitchFamily="34" charset="0"/>
                  </a:rPr>
                  <a:t>100 % N</a:t>
                </a:r>
                <a:r>
                  <a:rPr lang="en-GB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356C441-7A77-4573-A37B-758837ADF77B}"/>
              </a:ext>
            </a:extLst>
          </p:cNvPr>
          <p:cNvSpPr txBox="1"/>
          <p:nvPr/>
        </p:nvSpPr>
        <p:spPr>
          <a:xfrm>
            <a:off x="8618175" y="3200960"/>
            <a:ext cx="29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2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10CA95-57C9-4F76-85F7-A20907D12837}"/>
              </a:ext>
            </a:extLst>
          </p:cNvPr>
          <p:cNvSpPr txBox="1"/>
          <p:nvPr/>
        </p:nvSpPr>
        <p:spPr>
          <a:xfrm>
            <a:off x="6438478" y="3215765"/>
            <a:ext cx="29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2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800A21-BD89-40A1-8966-121B0D90BAFB}"/>
              </a:ext>
            </a:extLst>
          </p:cNvPr>
          <p:cNvSpPr txBox="1"/>
          <p:nvPr/>
        </p:nvSpPr>
        <p:spPr>
          <a:xfrm>
            <a:off x="6246856" y="2141539"/>
            <a:ext cx="123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latin typeface="Arial" panose="020B0604020202020204" pitchFamily="34" charset="0"/>
                <a:cs typeface="Arial" panose="020B0604020202020204" pitchFamily="34" charset="0"/>
              </a:rPr>
              <a:t>K (E) &lt; K(0)</a:t>
            </a:r>
            <a:endParaRPr lang="en-GB" sz="1400" i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0AFE2CB-42E7-4139-B9E0-27F24EE0F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8177" y="2465866"/>
            <a:ext cx="1617239" cy="750229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BFE3F7B6-D373-4D8A-8475-26A0EA5A398A}"/>
              </a:ext>
            </a:extLst>
          </p:cNvPr>
          <p:cNvSpPr/>
          <p:nvPr/>
        </p:nvSpPr>
        <p:spPr>
          <a:xfrm>
            <a:off x="4677218" y="2809316"/>
            <a:ext cx="164389" cy="1701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C151AF6-84D5-430C-B7F5-EB6A9CFD5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034" y="2478098"/>
            <a:ext cx="1690750" cy="750229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8516E6F6-6325-425B-82F8-7E4711AD23A1}"/>
              </a:ext>
            </a:extLst>
          </p:cNvPr>
          <p:cNvSpPr/>
          <p:nvPr/>
        </p:nvSpPr>
        <p:spPr>
          <a:xfrm>
            <a:off x="6863887" y="2833974"/>
            <a:ext cx="164389" cy="1701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9586505-794F-4C98-84FA-BA2911D55C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4268" y="3767128"/>
            <a:ext cx="1624590" cy="8532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2FCE87B-E152-4749-95A6-8761AAB463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2952" y="3906022"/>
            <a:ext cx="1698101" cy="823781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EB1844D5-625D-4FB3-9C69-8AE72D0C28EB}"/>
              </a:ext>
            </a:extLst>
          </p:cNvPr>
          <p:cNvSpPr/>
          <p:nvPr/>
        </p:nvSpPr>
        <p:spPr>
          <a:xfrm>
            <a:off x="4685102" y="4227768"/>
            <a:ext cx="164389" cy="1701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499246-8786-460C-B24B-D3151631F94A}"/>
              </a:ext>
            </a:extLst>
          </p:cNvPr>
          <p:cNvGrpSpPr/>
          <p:nvPr/>
        </p:nvGrpSpPr>
        <p:grpSpPr>
          <a:xfrm>
            <a:off x="6794212" y="4065239"/>
            <a:ext cx="453396" cy="494407"/>
            <a:chOff x="6781363" y="4795586"/>
            <a:chExt cx="517801" cy="56463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FCCFE9C-E260-44E8-8D25-514D007807F6}"/>
                </a:ext>
              </a:extLst>
            </p:cNvPr>
            <p:cNvSpPr/>
            <p:nvPr/>
          </p:nvSpPr>
          <p:spPr>
            <a:xfrm>
              <a:off x="6947350" y="4975818"/>
              <a:ext cx="187740" cy="1943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F1E42D2-21BE-4E70-8D63-65BC4F89F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2985" y="4795586"/>
              <a:ext cx="142495" cy="168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68D1FB3-88B6-4EE3-A6E0-000804ED9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6669" y="4937025"/>
              <a:ext cx="142495" cy="1680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48FE267-7739-483E-8F5B-A787F9858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8748" y="5192224"/>
              <a:ext cx="142495" cy="168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B3D3C24-B1F6-4F82-9EE7-273ED6457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363" y="4997454"/>
              <a:ext cx="142495" cy="1680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2EAAA1F-E874-4446-9AEB-466EB61636DD}"/>
              </a:ext>
            </a:extLst>
          </p:cNvPr>
          <p:cNvSpPr txBox="1"/>
          <p:nvPr/>
        </p:nvSpPr>
        <p:spPr>
          <a:xfrm>
            <a:off x="4828069" y="535108"/>
            <a:ext cx="63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400" baseline="-25000" err="1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endParaRPr lang="en-GB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833781-71FB-4F1E-BEE0-BF51DCDB8C17}"/>
              </a:ext>
            </a:extLst>
          </p:cNvPr>
          <p:cNvSpPr txBox="1"/>
          <p:nvPr/>
        </p:nvSpPr>
        <p:spPr>
          <a:xfrm>
            <a:off x="4859295" y="1559231"/>
            <a:ext cx="58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400" i="1" baseline="-25000" err="1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endParaRPr lang="en-GB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50891E-8C99-4654-B98C-CCEB48C62E92}"/>
              </a:ext>
            </a:extLst>
          </p:cNvPr>
          <p:cNvSpPr txBox="1"/>
          <p:nvPr/>
        </p:nvSpPr>
        <p:spPr>
          <a:xfrm>
            <a:off x="7301622" y="575513"/>
            <a:ext cx="64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latin typeface="Arial" panose="020B0604020202020204" pitchFamily="34" charset="0"/>
                <a:cs typeface="Arial" panose="020B0604020202020204" pitchFamily="34" charset="0"/>
              </a:rPr>
              <a:t>K (E)</a:t>
            </a:r>
            <a:endParaRPr lang="en-GB" sz="1400" i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D06B58-EE8C-4D1E-840B-612B98517864}"/>
              </a:ext>
            </a:extLst>
          </p:cNvPr>
          <p:cNvSpPr txBox="1"/>
          <p:nvPr/>
        </p:nvSpPr>
        <p:spPr>
          <a:xfrm>
            <a:off x="7324765" y="1690341"/>
            <a:ext cx="61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latin typeface="Arial" panose="020B0604020202020204" pitchFamily="34" charset="0"/>
                <a:cs typeface="Arial" panose="020B0604020202020204" pitchFamily="34" charset="0"/>
              </a:rPr>
              <a:t>K (0)</a:t>
            </a:r>
            <a:endParaRPr lang="en-GB" sz="1400" i="1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11FA1-ECA8-4AF8-B22A-B22053FAD2CC}"/>
              </a:ext>
            </a:extLst>
          </p:cNvPr>
          <p:cNvSpPr txBox="1"/>
          <p:nvPr/>
        </p:nvSpPr>
        <p:spPr>
          <a:xfrm>
            <a:off x="-49352" y="4886655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Schneider B., Covey T. </a:t>
            </a:r>
            <a:r>
              <a:rPr lang="en-US" sz="14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Anal. Chem.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7384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95 -0.00092 0.0059 -0.00185 0.00885 -0.00278 C 0.01007 -0.00324 0.01128 -0.0044 0.01233 -0.00463 C 0.0158 -0.00579 0.02274 -0.00741 0.02274 -0.00741 C 0.02465 -0.0088 0.02639 -0.01065 0.0283 -0.01111 C 0.02969 -0.01157 0.03247 -0.01204 0.03385 -0.01296 C 0.04028 -0.01736 0.03073 -0.01273 0.03941 -0.01574 C 0.04097 -0.01643 0.04219 -0.01713 0.04358 -0.01759 L 0.04566 -0.01852 C 0.04601 -0.01759 0.04653 -0.0169 0.04635 -0.01574 C 0.04635 -0.01412 0.04549 -0.01273 0.04497 -0.01111 C 0.04375 -0.00694 0.04514 -0.00949 0.04219 -0.00555 C 0.04201 -0.0044 0.0408 -0.00278 0.04149 -0.00185 C 0.04253 -0.00092 0.04392 -0.00255 0.04497 -0.00278 C 0.04688 -0.00324 0.04878 -0.00347 0.05052 -0.0037 C 0.05226 -0.0044 0.05382 -0.00509 0.05538 -0.00555 C 0.05885 -0.00671 0.06163 -0.00671 0.0651 -0.00741 C 0.06615 -0.00764 0.06701 -0.0081 0.06788 -0.00833 C 0.07188 -0.01643 0.06719 -0.00625 0.06997 -0.01389 C 0.07049 -0.01505 0.07101 -0.01574 0.07135 -0.01667 C 0.07205 -0.01852 0.07222 -0.0206 0.07274 -0.02222 L 0.07413 -0.02592 C 0.07448 -0.02755 0.07465 -0.02917 0.07483 -0.03055 C 0.07517 -0.03287 0.07535 -0.03935 0.07552 -0.03704 C 0.07639 -0.03171 0.07604 -0.02592 0.07622 -0.02037 C 0.07691 -0.00694 0.07622 -0.01157 0.0776 -0.0037 C 0.07795 0.00695 0.07778 0.01783 0.0783 0.0287 C 0.07847 0.02963 0.07865 0.02662 0.07899 0.02593 C 0.07986 0.02384 0.0809 0.02199 0.08177 0.02037 C 0.08247 0.01898 0.08316 0.01759 0.08385 0.01667 C 0.08455 0.01574 0.08542 0.01551 0.08594 0.01482 C 0.08681 0.01389 0.08733 0.01296 0.08802 0.01204 C 0.08837 0.01111 0.08802 0.00926 0.08872 0.00926 C 0.08976 0.00926 0.09045 0.01088 0.0908 0.01204 C 0.09184 0.01412 0.09115 0.01644 0.09219 0.01852 C 0.09271 0.01945 0.09358 0.02037 0.09427 0.0213 C 0.09444 0.02199 0.09549 0.02685 0.09635 0.02685 C 0.09722 0.02685 0.09688 0.025 0.09705 0.02408 C 0.09757 0.02269 0.09809 0.02153 0.09844 0.02037 C 0.09913 0.01829 0.10104 0.01204 0.10122 0.01019 C 0.10208 0.0044 0.10139 0.00671 0.1033 0.00278 C 0.10365 0.00139 0.10382 0.00023 0.10399 -0.00092 C 0.10451 -0.00278 0.10503 -0.00463 0.10538 -0.00648 C 0.10625 -0.01065 0.10625 -0.01551 0.10677 -0.01944 C 0.10694 -0.0206 0.10729 -0.0213 0.10747 -0.02222 C 0.10799 -0.02662 0.10903 -0.03194 0.10747 -0.03611 C 0.10712 -0.03773 0.10556 -0.03796 0.10469 -0.03889 C 0.10399 -0.03981 0.10347 -0.0412 0.1026 -0.04167 C 0.10087 -0.04282 0.09705 -0.04352 0.09705 -0.04352 C 0.10365 -0.04444 0.10313 -0.04421 0.10885 -0.04537 C 0.11024 -0.04583 0.11163 -0.04606 0.11302 -0.0463 C 0.11372 -0.04653 0.11441 -0.04699 0.1151 -0.04722 C 0.11615 -0.04768 0.11701 -0.04792 0.11788 -0.04815 C 0.11927 -0.04884 0.12066 -0.04977 0.12205 -0.05 C 0.12344 -0.05046 0.12483 -0.05069 0.12622 -0.05092 C 0.12795 -0.05162 0.12951 -0.05231 0.13108 -0.05278 C 0.13229 -0.05324 0.13351 -0.05347 0.13455 -0.0537 C 0.13524 -0.05347 0.13663 -0.05393 0.13663 -0.05278 C 0.13663 -0.05185 0.13524 -0.05185 0.13455 -0.05092 C 0.13281 -0.04907 0.13177 -0.04699 0.13038 -0.04444 C 0.12917 -0.04213 0.12674 -0.03727 0.12552 -0.03426 C 0.12465 -0.03194 0.12396 -0.02917 0.12274 -0.02685 C 0.12135 -0.02407 0.12101 -0.02384 0.11997 -0.02037 C 0.11979 -0.01967 0.11962 -0.01852 0.11927 -0.01759 C 0.11997 -0.01736 0.12066 -0.01667 0.12135 -0.01667 C 0.12344 -0.01667 0.12396 -0.01852 0.12552 -0.01944 C 0.12639 -0.02014 0.12743 -0.02037 0.1283 -0.02037 C 0.1309 -0.02083 0.13351 -0.02106 0.13594 -0.0213 L 0.14358 -0.02037 C 0.14462 -0.01967 0.1441 -0.01736 0.14427 -0.01574 C 0.14549 -0.00602 0.14427 -0.01134 0.14566 -0.00555 C 0.14601 -0.00278 0.14601 0 0.14635 0.00278 C 0.14913 0.02662 0.17483 0.00695 0.19427 0.00741 C 0.19757 0.0081 0.20069 0.00926 0.20399 0.00926 C 0.20521 0.00926 0.20174 0.00833 0.20052 0.00833 C 0.1967 0.00787 0.18872 0.00741 0.18872 0.00741 L 0.18872 0.00741 " pathEditMode="relative" ptsTypes="AAAAAAAAAAAAAAAAAAAAAAAAAAAAAAAAAAAAAAAAAAAAAAAAAAAAAAAAAAAAAAAAAAAAAAAAAAAAAA">
                                      <p:cBhvr>
                                        <p:cTn id="26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43 -0.00069 0.00504 -0.00139 0.00764 -0.00185 C 0.00938 -0.00231 0.01129 -0.00254 0.0132 -0.00277 C 0.01389 -0.00301 0.01441 -0.0037 0.01528 -0.0037 C 0.01719 -0.00416 0.01945 -0.00439 0.02153 -0.00463 C 0.02292 -0.00509 0.02431 -0.00532 0.0257 -0.00555 C 0.02813 -0.00486 0.02899 -0.00486 0.03125 -0.00277 C 0.03247 -0.00185 0.03333 -0.00023 0.03472 0.00093 C 0.03542 0.00162 0.03646 0.00209 0.0375 0.00278 C 0.03854 0.00348 0.03976 0.0044 0.04097 0.00556 C 0.04167 0.00602 0.04219 0.00672 0.04306 0.00741 C 0.05608 0.0169 0.0441 0.00811 0.0507 0.01204 C 0.05625 0.01505 0.05035 0.0125 0.05695 0.01574 C 0.06441 0.01922 0.06111 0.01667 0.06528 0.02037 L 0.10208 0.01945 C 0.10382 0.01922 0.10573 0.01875 0.10764 0.01852 C 0.10938 0.01783 0.11129 0.0176 0.1132 0.01667 C 0.11458 0.01574 0.11702 0.01436 0.11875 0.01389 C 0.12049 0.0132 0.12431 0.01204 0.12431 0.01204 C 0.125 0.01135 0.12552 0.01042 0.12639 0.01019 C 0.12813 0.00926 0.13004 0.0088 0.13195 0.00834 C 0.14809 0.00394 0.1342 0.00741 0.17431 0.00741 L 0.17431 0.00741 " pathEditMode="relative" ptsTypes="AAAAAAAAAAAAAAAAAAAAAAAA">
                                      <p:cBhvr>
                                        <p:cTn id="3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43 -0.00046 0.00504 -0.00069 0.00764 -0.00093 C 0.00868 -0.00116 0.0099 -0.00162 0.01111 -0.00185 C 0.01268 -0.00231 0.01424 -0.00255 0.01598 -0.00278 C 0.01771 -0.0037 0.01962 -0.00463 0.02153 -0.00555 C 0.02726 -0.00903 0.03247 -0.01319 0.03889 -0.01481 C 0.04011 -0.01528 0.04289 -0.01574 0.04445 -0.01667 C 0.04514 -0.01736 0.0467 -0.01968 0.04653 -0.01852 C 0.04601 -0.01667 0.04462 -0.01551 0.04375 -0.01389 C 0.0408 -0.0088 0.04393 -0.01343 0.04028 -0.00833 C 0.03785 0.0007 0.03733 -0.00278 0.04723 -0.0037 C 0.05 -0.00463 0.05278 -0.00509 0.05556 -0.00648 C 0.0566 -0.00718 0.05764 -0.0081 0.05903 -0.00833 C 0.06094 -0.00903 0.0632 -0.00903 0.06528 -0.00926 C 0.06684 -0.00972 0.06841 -0.00995 0.07014 -0.01018 C 0.07084 -0.0118 0.0717 -0.01319 0.07223 -0.01481 C 0.07275 -0.01736 0.07309 -0.01991 0.07361 -0.02222 C 0.07379 -0.02361 0.07414 -0.02477 0.07431 -0.02593 C 0.07448 -0.02847 0.07518 -0.03356 0.0757 -0.03611 C 0.07587 -0.03727 0.07605 -0.03796 0.07639 -0.03889 C 0.07691 -0.01227 0.07605 -0.01204 0.07848 0.00833 C 0.07848 0.00949 0.079 0.01065 0.07917 0.01204 C 0.07969 0.0169 0.08056 0.02685 0.08056 0.02685 C 0.08073 0.02593 0.08091 0.025 0.08125 0.02407 C 0.08195 0.0206 0.0823 0.01667 0.08403 0.01389 C 0.08455 0.01273 0.08542 0.01204 0.08611 0.01111 C 0.08785 0.00394 0.08646 0.00394 0.08959 0.00926 C 0.09028 0.01204 0.09098 0.01458 0.09167 0.01759 C 0.09184 0.01875 0.09184 0.01991 0.09236 0.0213 C 0.09254 0.02222 0.09549 0.02732 0.09584 0.02778 C 0.09809 0.02315 0.09983 0.02037 0.10139 0.01574 C 0.10157 0.01482 0.10417 0.00671 0.10486 0.0037 C 0.10573 -0.00093 0.10677 -0.00555 0.10764 -0.01018 C 0.10782 -0.0118 0.10799 -0.01343 0.10834 -0.01481 C 0.10851 -0.01597 0.10868 -0.01667 0.10903 -0.01759 C 0.1092 -0.01898 0.10938 -0.02014 0.10973 -0.0213 C 0.1092 -0.02361 0.10903 -0.02593 0.10834 -0.02778 C 0.10625 -0.03264 0.10504 -0.03171 0.10278 -0.03426 C 0.0974 -0.04028 0.10365 -0.03449 0.09861 -0.03889 C 0.09809 -0.03981 0.09775 -0.04097 0.09723 -0.04167 C 0.09653 -0.04282 0.09462 -0.04329 0.09514 -0.04444 C 0.09549 -0.04606 0.0974 -0.04606 0.09861 -0.0463 C 0.10035 -0.04699 0.10226 -0.04699 0.10417 -0.04722 C 0.10643 -0.04792 0.10868 -0.04907 0.11111 -0.05 C 0.11198 -0.05046 0.11285 -0.05069 0.11389 -0.05093 C 0.11493 -0.05162 0.11615 -0.05231 0.11736 -0.05278 C 0.12639 -0.05694 0.11476 -0.05116 0.12223 -0.05463 C 0.12934 -0.0581 0.12552 -0.05694 0.13125 -0.05833 C 0.1316 -0.05694 0.13247 -0.05555 0.13264 -0.0537 C 0.13264 -0.05255 0.13212 -0.05139 0.13195 -0.05 C 0.13125 -0.04768 0.13039 -0.04514 0.12986 -0.04259 C 0.12917 -0.04051 0.12882 -0.03843 0.12848 -0.03611 C 0.12813 -0.03472 0.12795 -0.0331 0.12778 -0.03148 C 0.12726 -0.03009 0.12674 -0.02847 0.12639 -0.02685 C 0.12552 -0.0243 0.125 -0.0213 0.12431 -0.01852 C 0.12414 -0.01805 0.12257 -0.01227 0.12292 -0.01204 C 0.12431 -0.0118 0.1257 -0.01389 0.12709 -0.01481 C 0.12778 -0.01551 0.1283 -0.0162 0.12917 -0.01667 C 0.13073 -0.01782 0.13212 -0.01782 0.13403 -0.01852 C 0.1349 -0.01921 0.13577 -0.01991 0.13681 -0.02037 C 0.13837 -0.01921 0.14028 -0.01852 0.14167 -0.01667 C 0.14219 -0.01597 0.14202 -0.01435 0.14236 -0.01296 C 0.14254 -0.01204 0.14271 -0.01134 0.14306 -0.01018 C 0.1448 -0.00185 0.14236 -0.01157 0.14514 -0.00278 C 0.14584 -0.00046 0.14566 0.00185 0.14792 0.0037 C 0.14879 0.0044 0.15018 0.00417 0.15139 0.00463 C 0.16285 0.00417 0.17448 0.0044 0.18611 0.0037 C 0.18837 0.00347 0.19063 0.00185 0.19306 0.00185 L 0.19375 0.00185 L 0.19375 0.00185 " pathEditMode="relative" ptsTypes="AAAAAAAAAAAAAAAAAAAAAAAAAAAAAAAAAAAAAAAAAAAAAAAAAAAAAAAAAAAAAAAAAAAAAAA">
                                      <p:cBhvr>
                                        <p:cTn id="54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29 -0.01459 L 0.03229 -0.01459 C 0.03455 -0.01366 0.03698 -0.01297 0.03924 -0.01181 C 0.03993 -0.01158 0.04045 -0.01065 0.04132 -0.00996 C 0.04219 -0.00949 0.04306 -0.0088 0.0441 -0.0081 C 0.04774 -0.00533 0.04427 -0.00718 0.04826 -0.00533 C 0.05 -0.00371 0.05347 2.96296E-6 0.05521 0.00115 L 0.05799 0.00301 C 0.05833 0.00393 0.05868 0.00509 0.05937 0.00578 C 0.06007 0.00648 0.06111 0.00625 0.06215 0.00671 C 0.06354 0.00717 0.06493 0.00787 0.06632 0.00856 C 0.06701 0.00879 0.06753 0.00926 0.0684 0.00949 L 0.07465 0.01041 C 0.07535 0.01065 0.07587 0.01111 0.07674 0.01134 C 0.07795 0.01157 0.07951 0.0118 0.0809 0.01227 C 0.08194 0.0125 0.08316 0.01273 0.08437 0.01319 C 0.08941 0.01273 0.09444 0.01273 0.09965 0.01227 C 0.10208 0.0118 0.10486 0.01041 0.10729 0.00949 C 0.10799 0.00902 0.10851 0.00879 0.10937 0.00856 C 0.11024 0.0081 0.11111 0.00787 0.11215 0.00764 C 0.11285 0.00717 0.11337 0.00694 0.11424 0.00671 C 0.11597 0.00602 0.11788 0.00532 0.11979 0.00486 C 0.1217 0.00416 0.12396 0.00324 0.12604 0.00301 C 0.12795 0.00254 0.13021 0.00231 0.13229 0.00208 C 0.13559 0.00092 0.13698 0.00023 0.14132 0.00023 C 0.15764 -0.00023 0.17413 0.00023 0.19062 0.00023 L 0.19062 0.00023 " pathEditMode="relative" ptsTypes="AAAAAAAAAAAAAAAAAAAAAAAAAAA">
                                      <p:cBhvr>
                                        <p:cTn id="58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41" grpId="0"/>
      <p:bldP spid="42" grpId="0"/>
      <p:bldP spid="43" grpId="0"/>
      <p:bldP spid="45" grpId="0" animBg="1"/>
      <p:bldP spid="45" grpId="1" animBg="1"/>
      <p:bldP spid="47" grpId="0" animBg="1"/>
      <p:bldP spid="47" grpId="1" animBg="1"/>
      <p:bldP spid="50" grpId="0" animBg="1"/>
      <p:bldP spid="5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04E3D61-E7D1-4B46-9B3A-205095E0D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62525"/>
            <a:ext cx="9144000" cy="18097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0579FBE-9FF5-4699-9C0A-AB5FD8B0AE09}"/>
              </a:ext>
            </a:extLst>
          </p:cNvPr>
          <p:cNvSpPr txBox="1">
            <a:spLocks/>
          </p:cNvSpPr>
          <p:nvPr/>
        </p:nvSpPr>
        <p:spPr>
          <a:xfrm>
            <a:off x="4406935" y="4916090"/>
            <a:ext cx="4390007" cy="20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ACS Spring 2025 | CINF &amp; COMP | Machine Learning in Chemistry</a:t>
            </a:r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E75694A-30F7-4BEB-A190-04C909FCEE01}"/>
              </a:ext>
            </a:extLst>
          </p:cNvPr>
          <p:cNvSpPr txBox="1">
            <a:spLocks/>
          </p:cNvSpPr>
          <p:nvPr/>
        </p:nvSpPr>
        <p:spPr>
          <a:xfrm>
            <a:off x="8730136" y="4916090"/>
            <a:ext cx="208541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9EB785-10F8-4B61-8D12-DC77B1915640}" type="slidenum">
              <a:rPr lang="fr-FR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7907D0-1A91-4B24-A85A-657CBD244387}"/>
              </a:ext>
            </a:extLst>
          </p:cNvPr>
          <p:cNvSpPr txBox="1">
            <a:spLocks/>
          </p:cNvSpPr>
          <p:nvPr/>
        </p:nvSpPr>
        <p:spPr>
          <a:xfrm>
            <a:off x="575774" y="184846"/>
            <a:ext cx="8154362" cy="59009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en-US" sz="8600" dirty="0">
                <a:latin typeface="Arial" panose="020B0604020202020204" pitchFamily="34" charset="0"/>
                <a:cs typeface="Arial" panose="020B0604020202020204" pitchFamily="34" charset="0"/>
              </a:rPr>
              <a:t>Fragmentation Techniques</a:t>
            </a:r>
          </a:p>
          <a:p>
            <a:pPr algn="ctr">
              <a:spcAft>
                <a:spcPts val="500"/>
              </a:spcAft>
            </a:pPr>
            <a:r>
              <a:rPr lang="en-US" sz="6000" i="1" dirty="0">
                <a:latin typeface="Arial" panose="020B0604020202020204" pitchFamily="34" charset="0"/>
                <a:cs typeface="Arial" panose="020B0604020202020204" pitchFamily="34" charset="0"/>
              </a:rPr>
              <a:t>(gas, electrons and photons)</a:t>
            </a:r>
          </a:p>
        </p:txBody>
      </p:sp>
      <p:pic>
        <p:nvPicPr>
          <p:cNvPr id="6" name="Picture 5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0240A3FD-E564-4068-A5D2-C2368CDAC9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0314" y="821371"/>
            <a:ext cx="8516628" cy="32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46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04E3D61-E7D1-4B46-9B3A-205095E0D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62525"/>
            <a:ext cx="9144000" cy="18097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0579FBE-9FF5-4699-9C0A-AB5FD8B0AE09}"/>
              </a:ext>
            </a:extLst>
          </p:cNvPr>
          <p:cNvSpPr txBox="1">
            <a:spLocks/>
          </p:cNvSpPr>
          <p:nvPr/>
        </p:nvSpPr>
        <p:spPr>
          <a:xfrm>
            <a:off x="4406935" y="4916090"/>
            <a:ext cx="4390007" cy="20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ACS Spring 2025 | CINF &amp; COMP | Machine Learning in Chemistry</a:t>
            </a:r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E75694A-30F7-4BEB-A190-04C909FCEE01}"/>
              </a:ext>
            </a:extLst>
          </p:cNvPr>
          <p:cNvSpPr txBox="1">
            <a:spLocks/>
          </p:cNvSpPr>
          <p:nvPr/>
        </p:nvSpPr>
        <p:spPr>
          <a:xfrm>
            <a:off x="8730136" y="4916090"/>
            <a:ext cx="208541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9EB785-10F8-4B61-8D12-DC77B1915640}" type="slidenum">
              <a:rPr lang="fr-FR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fr-F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7907D0-1A91-4B24-A85A-657CBD244387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Data-Driven Insights into Differential Ion Mobility (DMS):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68290-9ABB-4FB4-A555-03BE694A2DEF}"/>
              </a:ext>
            </a:extLst>
          </p:cNvPr>
          <p:cNvSpPr txBox="1"/>
          <p:nvPr/>
        </p:nvSpPr>
        <p:spPr>
          <a:xfrm>
            <a:off x="5369076" y="1527147"/>
            <a:ext cx="34875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pubchempy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en-US" sz="1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pcp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pcp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FF"/>
                </a:highlight>
              </a:rPr>
              <a:t>get_compounds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'L-</a:t>
            </a:r>
            <a:r>
              <a:rPr lang="en-US" sz="14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lysine'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b="0" dirty="0" err="1">
                <a:solidFill>
                  <a:srgbClr val="808080"/>
                </a:solidFill>
                <a:highlight>
                  <a:srgbClr val="FFFFFF"/>
                </a:highlight>
              </a:rPr>
              <a:t>'name</a:t>
            </a:r>
            <a:r>
              <a:rPr lang="en-US" sz="1400" b="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)[</a:t>
            </a:r>
            <a:r>
              <a:rPr lang="en-US" sz="1400" b="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US" sz="1400" b="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463E2-EBC3-4EAF-ACB5-41EFC70D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1" y="3203039"/>
            <a:ext cx="6334746" cy="1746217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25A11752-6FAA-4CD8-A116-8CA3CE4C6008}"/>
              </a:ext>
            </a:extLst>
          </p:cNvPr>
          <p:cNvSpPr/>
          <p:nvPr/>
        </p:nvSpPr>
        <p:spPr bwMode="auto">
          <a:xfrm rot="6072015">
            <a:off x="6250897" y="2593984"/>
            <a:ext cx="1638750" cy="808635"/>
          </a:xfrm>
          <a:prstGeom prst="curved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A5214-6E87-44B6-A1A1-DB5E468FC403}"/>
              </a:ext>
            </a:extLst>
          </p:cNvPr>
          <p:cNvSpPr txBox="1"/>
          <p:nvPr/>
        </p:nvSpPr>
        <p:spPr>
          <a:xfrm>
            <a:off x="6263439" y="620693"/>
            <a:ext cx="230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low molecular weight compounds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E89C10-7706-44AE-9E5A-5E7FBB27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4" y="430954"/>
            <a:ext cx="4709239" cy="27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560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from mol?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779C8-CF6B-49B2-93E5-7040140BD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8" y="2315591"/>
            <a:ext cx="2455764" cy="903689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E864EB-69B1-4BB8-96FE-D58B98F70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128993"/>
              </p:ext>
            </p:extLst>
          </p:nvPr>
        </p:nvGraphicFramePr>
        <p:xfrm>
          <a:off x="3868046" y="1154389"/>
          <a:ext cx="4740237" cy="3226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6505850" imgH="4426928" progId="ChemDraw.Document.6.0">
                  <p:embed/>
                </p:oleObj>
              </mc:Choice>
              <mc:Fallback>
                <p:oleObj name="CS ChemDraw Drawing" r:id="rId3" imgW="6505850" imgH="442692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A654C48-9E9E-4E18-93BB-245C3D586B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8046" y="1154389"/>
                        <a:ext cx="4740237" cy="3226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9DBC6B0-8076-4463-B159-454D66DF23A4}"/>
              </a:ext>
            </a:extLst>
          </p:cNvPr>
          <p:cNvSpPr txBox="1"/>
          <p:nvPr/>
        </p:nvSpPr>
        <p:spPr>
          <a:xfrm>
            <a:off x="481967" y="3248709"/>
            <a:ext cx="2423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öhne"/>
              </a:rPr>
              <a:t>How easiest to obtain SMILES?</a:t>
            </a:r>
          </a:p>
          <a:p>
            <a:r>
              <a:rPr lang="en-US" sz="1200" dirty="0">
                <a:latin typeface="Söhne"/>
              </a:rPr>
              <a:t>Draw a structure in </a:t>
            </a:r>
            <a:r>
              <a:rPr lang="en-US" sz="1200" dirty="0" err="1">
                <a:latin typeface="Söhne"/>
              </a:rPr>
              <a:t>ChemDraw</a:t>
            </a:r>
            <a:r>
              <a:rPr lang="en-US" sz="1200" dirty="0">
                <a:latin typeface="Söhne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61C15-7A84-4550-8AAC-DC993A47E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589"/>
          <a:stretch/>
        </p:blipFill>
        <p:spPr>
          <a:xfrm>
            <a:off x="344336" y="3829566"/>
            <a:ext cx="2382246" cy="681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5B583-F11F-4EC6-B3C9-771E74427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54" y="773063"/>
            <a:ext cx="2653083" cy="14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802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C14A22-631E-4EEA-B331-35B35BA1622B}"/>
              </a:ext>
            </a:extLst>
          </p:cNvPr>
          <p:cNvPicPr/>
          <p:nvPr/>
        </p:nvPicPr>
        <p:blipFill rotWithShape="1">
          <a:blip r:embed="rId2"/>
          <a:srcRect b="39977"/>
          <a:stretch/>
        </p:blipFill>
        <p:spPr>
          <a:xfrm>
            <a:off x="1970843" y="905521"/>
            <a:ext cx="4780042" cy="410475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0ADEA7C-D2D6-4627-864F-46EBC88BEBC4}"/>
              </a:ext>
            </a:extLst>
          </p:cNvPr>
          <p:cNvSpPr txBox="1">
            <a:spLocks/>
          </p:cNvSpPr>
          <p:nvPr/>
        </p:nvSpPr>
        <p:spPr>
          <a:xfrm>
            <a:off x="575774" y="66859"/>
            <a:ext cx="8154362" cy="59009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Data-Driven Insights into Differential Ion Mobility (DMS): </a:t>
            </a:r>
          </a:p>
        </p:txBody>
      </p:sp>
    </p:spTree>
    <p:extLst>
      <p:ext uri="{BB962C8B-B14F-4D97-AF65-F5344CB8AC3E}">
        <p14:creationId xmlns:p14="http://schemas.microsoft.com/office/powerpoint/2010/main" val="235962413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Kyoko_Them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647</TotalTime>
  <Words>1588</Words>
  <Application>Microsoft Office PowerPoint</Application>
  <PresentationFormat>On-screen Show (16:9)</PresentationFormat>
  <Paragraphs>350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Söhne</vt:lpstr>
      <vt:lpstr>Symbol</vt:lpstr>
      <vt:lpstr>Times New Roman</vt:lpstr>
      <vt:lpstr>Wingdings</vt:lpstr>
      <vt:lpstr>Kyoko_Theme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lysiekmekciu@gmail.com</dc:creator>
  <cp:lastModifiedBy>Gérard Hopfgartner</cp:lastModifiedBy>
  <cp:revision>1174</cp:revision>
  <cp:lastPrinted>2022-06-02T13:55:14Z</cp:lastPrinted>
  <dcterms:created xsi:type="dcterms:W3CDTF">2022-03-30T14:29:01Z</dcterms:created>
  <dcterms:modified xsi:type="dcterms:W3CDTF">2025-03-20T12:48:19Z</dcterms:modified>
</cp:coreProperties>
</file>